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Work Sans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7" roundtripDataSignature="AMtx7mgr51dKTTFgwmI6Btt7ZQztr51w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B06C9EF-8C73-44D3-9EA2-6DC51D0E4B10}">
  <a:tblStyle styleId="{1B06C9EF-8C73-44D3-9EA2-6DC51D0E4B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15EF7DD-9569-4679-BDAD-661CC098772A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WorkSans-bold.fntdata"/><Relationship Id="rId21" Type="http://schemas.openxmlformats.org/officeDocument/2006/relationships/slide" Target="slides/slide16.xml"/><Relationship Id="rId43" Type="http://schemas.openxmlformats.org/officeDocument/2006/relationships/font" Target="fonts/WorkSans-regular.fntdata"/><Relationship Id="rId24" Type="http://schemas.openxmlformats.org/officeDocument/2006/relationships/slide" Target="slides/slide19.xml"/><Relationship Id="rId46" Type="http://schemas.openxmlformats.org/officeDocument/2006/relationships/font" Target="fonts/WorkSans-boldItalic.fntdata"/><Relationship Id="rId23" Type="http://schemas.openxmlformats.org/officeDocument/2006/relationships/slide" Target="slides/slide18.xml"/><Relationship Id="rId45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customschemas.google.com/relationships/presentationmetadata" Target="meta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b22f918f52_10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1b22f918f52_1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b22f918f52_1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b22f918f52_1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b22f918f52_1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b22f918f52_1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b22f918f52_10_1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1b22f918f52_1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b22f918f52_10_1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g1b22f918f52_1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b22f918f52_10_1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g1b22f918f52_1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b22f918f52_10_1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g1b22f918f52_1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9" name="Google Shape;45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9" name="Google Shape;46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b22f918f52_1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b22f918f52_1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b22f918f52_1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1b22f918f52_1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0" name="Google Shape;49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b22f918f52_1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b22f918f52_1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4" name="Google Shape;50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5" name="Google Shape;51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1b22f918f52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1b22f918f5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b22f918f52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b22f918f52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b22f918f52_1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b22f918f52_1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b22f918f52_13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1b22f918f52_13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b22f918f52_13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1b22f918f52_13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b22f918f52_13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1b22f918f52_13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b22f918f52_13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1b22f918f52_13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b22f918f52_13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b22f918f52_13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4" name="Google Shape;59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b22f918f52_3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4" name="Google Shape;604;g1b22f918f52_3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1b22f918f52_10_2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0" name="Google Shape;610;g1b22f918f52_1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b22f918f52_13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b22f918f52_13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https://www.hhs.gov/opioids/about-the-epidemic/index.html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b22f918f52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1b22f918f5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https://www.hhs.gov/opioids/about-the-epidemic/index.html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b22f918f52_1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1b22f918f52_1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b22f918f52_1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1b22f918f52_1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64"/>
          <p:cNvSpPr txBox="1"/>
          <p:nvPr>
            <p:ph type="ctrTitle"/>
          </p:nvPr>
        </p:nvSpPr>
        <p:spPr>
          <a:xfrm rot="-253">
            <a:off x="719999" y="1471113"/>
            <a:ext cx="4077600" cy="17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64"/>
          <p:cNvSpPr txBox="1"/>
          <p:nvPr>
            <p:ph idx="1" type="subTitle"/>
          </p:nvPr>
        </p:nvSpPr>
        <p:spPr>
          <a:xfrm>
            <a:off x="720000" y="3087250"/>
            <a:ext cx="352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3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73"/>
          <p:cNvSpPr/>
          <p:nvPr/>
        </p:nvSpPr>
        <p:spPr>
          <a:xfrm rot="5400000">
            <a:off x="4392000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4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74"/>
          <p:cNvSpPr txBox="1"/>
          <p:nvPr>
            <p:ph idx="1" type="subTitle"/>
          </p:nvPr>
        </p:nvSpPr>
        <p:spPr>
          <a:xfrm>
            <a:off x="1001625" y="1609625"/>
            <a:ext cx="2081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74"/>
          <p:cNvSpPr txBox="1"/>
          <p:nvPr>
            <p:ph idx="2" type="subTitle"/>
          </p:nvPr>
        </p:nvSpPr>
        <p:spPr>
          <a:xfrm>
            <a:off x="1061916" y="1893125"/>
            <a:ext cx="19611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74"/>
          <p:cNvSpPr txBox="1"/>
          <p:nvPr>
            <p:ph idx="3" type="subTitle"/>
          </p:nvPr>
        </p:nvSpPr>
        <p:spPr>
          <a:xfrm>
            <a:off x="6080547" y="1609625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74"/>
          <p:cNvSpPr txBox="1"/>
          <p:nvPr>
            <p:ph idx="4" type="subTitle"/>
          </p:nvPr>
        </p:nvSpPr>
        <p:spPr>
          <a:xfrm>
            <a:off x="6080545" y="1893125"/>
            <a:ext cx="19611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74"/>
          <p:cNvSpPr txBox="1"/>
          <p:nvPr>
            <p:ph idx="5" type="subTitle"/>
          </p:nvPr>
        </p:nvSpPr>
        <p:spPr>
          <a:xfrm>
            <a:off x="1001625" y="3282225"/>
            <a:ext cx="2081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74"/>
          <p:cNvSpPr txBox="1"/>
          <p:nvPr>
            <p:ph idx="6" type="subTitle"/>
          </p:nvPr>
        </p:nvSpPr>
        <p:spPr>
          <a:xfrm>
            <a:off x="1061916" y="3563350"/>
            <a:ext cx="1961100" cy="7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74"/>
          <p:cNvSpPr txBox="1"/>
          <p:nvPr>
            <p:ph idx="7" type="subTitle"/>
          </p:nvPr>
        </p:nvSpPr>
        <p:spPr>
          <a:xfrm>
            <a:off x="6080547" y="32830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74"/>
          <p:cNvSpPr txBox="1"/>
          <p:nvPr>
            <p:ph idx="8" type="subTitle"/>
          </p:nvPr>
        </p:nvSpPr>
        <p:spPr>
          <a:xfrm>
            <a:off x="6080545" y="3640375"/>
            <a:ext cx="19611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74"/>
          <p:cNvSpPr/>
          <p:nvPr/>
        </p:nvSpPr>
        <p:spPr>
          <a:xfrm rot="5400000">
            <a:off x="4392000" y="4437739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5"/>
          <p:cNvSpPr txBox="1"/>
          <p:nvPr>
            <p:ph type="title"/>
          </p:nvPr>
        </p:nvSpPr>
        <p:spPr>
          <a:xfrm>
            <a:off x="5546775" y="2981393"/>
            <a:ext cx="2990400" cy="16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3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6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76"/>
          <p:cNvSpPr/>
          <p:nvPr/>
        </p:nvSpPr>
        <p:spPr>
          <a:xfrm rot="5400000">
            <a:off x="4392000" y="4437739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7"/>
          <p:cNvSpPr txBox="1"/>
          <p:nvPr>
            <p:ph hasCustomPrompt="1" type="title"/>
          </p:nvPr>
        </p:nvSpPr>
        <p:spPr>
          <a:xfrm>
            <a:off x="870600" y="720001"/>
            <a:ext cx="7402800" cy="157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4" name="Google Shape;94;p77"/>
          <p:cNvSpPr txBox="1"/>
          <p:nvPr>
            <p:ph idx="1" type="body"/>
          </p:nvPr>
        </p:nvSpPr>
        <p:spPr>
          <a:xfrm>
            <a:off x="1681200" y="2042077"/>
            <a:ext cx="57816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dk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8"/>
          <p:cNvSpPr txBox="1"/>
          <p:nvPr>
            <p:ph type="title"/>
          </p:nvPr>
        </p:nvSpPr>
        <p:spPr>
          <a:xfrm>
            <a:off x="4440000" y="2266977"/>
            <a:ext cx="32592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78"/>
          <p:cNvSpPr txBox="1"/>
          <p:nvPr>
            <p:ph idx="1" type="subTitle"/>
          </p:nvPr>
        </p:nvSpPr>
        <p:spPr>
          <a:xfrm>
            <a:off x="1444800" y="882475"/>
            <a:ext cx="6254400" cy="13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9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79"/>
          <p:cNvSpPr txBox="1"/>
          <p:nvPr>
            <p:ph idx="1" type="subTitle"/>
          </p:nvPr>
        </p:nvSpPr>
        <p:spPr>
          <a:xfrm>
            <a:off x="931798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79"/>
          <p:cNvSpPr txBox="1"/>
          <p:nvPr>
            <p:ph idx="2" type="subTitle"/>
          </p:nvPr>
        </p:nvSpPr>
        <p:spPr>
          <a:xfrm>
            <a:off x="931798" y="300455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79"/>
          <p:cNvSpPr txBox="1"/>
          <p:nvPr>
            <p:ph idx="3" type="subTitle"/>
          </p:nvPr>
        </p:nvSpPr>
        <p:spPr>
          <a:xfrm>
            <a:off x="6074212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79"/>
          <p:cNvSpPr txBox="1"/>
          <p:nvPr>
            <p:ph idx="4" type="subTitle"/>
          </p:nvPr>
        </p:nvSpPr>
        <p:spPr>
          <a:xfrm>
            <a:off x="6074212" y="300455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79"/>
          <p:cNvSpPr txBox="1"/>
          <p:nvPr>
            <p:ph idx="5" type="subTitle"/>
          </p:nvPr>
        </p:nvSpPr>
        <p:spPr>
          <a:xfrm>
            <a:off x="3503025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79"/>
          <p:cNvSpPr txBox="1"/>
          <p:nvPr>
            <p:ph idx="6" type="subTitle"/>
          </p:nvPr>
        </p:nvSpPr>
        <p:spPr>
          <a:xfrm>
            <a:off x="3503025" y="300455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79"/>
          <p:cNvSpPr/>
          <p:nvPr/>
        </p:nvSpPr>
        <p:spPr>
          <a:xfrm rot="5400000">
            <a:off x="4392000" y="4437739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4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80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80"/>
          <p:cNvSpPr txBox="1"/>
          <p:nvPr>
            <p:ph idx="1" type="subTitle"/>
          </p:nvPr>
        </p:nvSpPr>
        <p:spPr>
          <a:xfrm>
            <a:off x="1250316" y="161720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80"/>
          <p:cNvSpPr txBox="1"/>
          <p:nvPr>
            <p:ph idx="2" type="subTitle"/>
          </p:nvPr>
        </p:nvSpPr>
        <p:spPr>
          <a:xfrm>
            <a:off x="1250326" y="1900700"/>
            <a:ext cx="20415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80"/>
          <p:cNvSpPr txBox="1"/>
          <p:nvPr>
            <p:ph idx="3" type="subTitle"/>
          </p:nvPr>
        </p:nvSpPr>
        <p:spPr>
          <a:xfrm>
            <a:off x="5890269" y="1620988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80"/>
          <p:cNvSpPr txBox="1"/>
          <p:nvPr>
            <p:ph idx="4" type="subTitle"/>
          </p:nvPr>
        </p:nvSpPr>
        <p:spPr>
          <a:xfrm>
            <a:off x="5890275" y="1904488"/>
            <a:ext cx="20415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80"/>
          <p:cNvSpPr txBox="1"/>
          <p:nvPr>
            <p:ph idx="5" type="subTitle"/>
          </p:nvPr>
        </p:nvSpPr>
        <p:spPr>
          <a:xfrm>
            <a:off x="1250316" y="3287425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80"/>
          <p:cNvSpPr txBox="1"/>
          <p:nvPr>
            <p:ph idx="6" type="subTitle"/>
          </p:nvPr>
        </p:nvSpPr>
        <p:spPr>
          <a:xfrm>
            <a:off x="1250325" y="3570925"/>
            <a:ext cx="20415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80"/>
          <p:cNvSpPr txBox="1"/>
          <p:nvPr>
            <p:ph idx="7" type="subTitle"/>
          </p:nvPr>
        </p:nvSpPr>
        <p:spPr>
          <a:xfrm>
            <a:off x="5890269" y="3292487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80"/>
          <p:cNvSpPr txBox="1"/>
          <p:nvPr>
            <p:ph idx="8" type="subTitle"/>
          </p:nvPr>
        </p:nvSpPr>
        <p:spPr>
          <a:xfrm>
            <a:off x="5890275" y="3575975"/>
            <a:ext cx="20415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80"/>
          <p:cNvSpPr/>
          <p:nvPr/>
        </p:nvSpPr>
        <p:spPr>
          <a:xfrm rot="5400000">
            <a:off x="4392000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1"/>
          <p:cNvSpPr txBox="1"/>
          <p:nvPr>
            <p:ph idx="1" type="body"/>
          </p:nvPr>
        </p:nvSpPr>
        <p:spPr>
          <a:xfrm>
            <a:off x="1791600" y="1890925"/>
            <a:ext cx="24282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0" name="Google Shape;120;p81"/>
          <p:cNvSpPr txBox="1"/>
          <p:nvPr>
            <p:ph idx="2" type="body"/>
          </p:nvPr>
        </p:nvSpPr>
        <p:spPr>
          <a:xfrm>
            <a:off x="1791600" y="3460500"/>
            <a:ext cx="24282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1" name="Google Shape;121;p81"/>
          <p:cNvSpPr txBox="1"/>
          <p:nvPr>
            <p:ph type="title"/>
          </p:nvPr>
        </p:nvSpPr>
        <p:spPr>
          <a:xfrm>
            <a:off x="720000" y="540000"/>
            <a:ext cx="38523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" name="Google Shape;122;p81"/>
          <p:cNvSpPr txBox="1"/>
          <p:nvPr>
            <p:ph idx="3" type="subTitle"/>
          </p:nvPr>
        </p:nvSpPr>
        <p:spPr>
          <a:xfrm>
            <a:off x="1791600" y="1523975"/>
            <a:ext cx="24282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81"/>
          <p:cNvSpPr txBox="1"/>
          <p:nvPr>
            <p:ph idx="4" type="subTitle"/>
          </p:nvPr>
        </p:nvSpPr>
        <p:spPr>
          <a:xfrm>
            <a:off x="1791600" y="3093525"/>
            <a:ext cx="24282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81"/>
          <p:cNvSpPr/>
          <p:nvPr/>
        </p:nvSpPr>
        <p:spPr>
          <a:xfrm rot="5400000">
            <a:off x="1166475" y="-3564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8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2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" name="Google Shape;127;p82"/>
          <p:cNvSpPr txBox="1"/>
          <p:nvPr>
            <p:ph idx="1" type="subTitle"/>
          </p:nvPr>
        </p:nvSpPr>
        <p:spPr>
          <a:xfrm>
            <a:off x="953846" y="31431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82"/>
          <p:cNvSpPr txBox="1"/>
          <p:nvPr>
            <p:ph idx="2" type="subTitle"/>
          </p:nvPr>
        </p:nvSpPr>
        <p:spPr>
          <a:xfrm>
            <a:off x="905696" y="35189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82"/>
          <p:cNvSpPr txBox="1"/>
          <p:nvPr>
            <p:ph idx="3" type="subTitle"/>
          </p:nvPr>
        </p:nvSpPr>
        <p:spPr>
          <a:xfrm>
            <a:off x="6095920" y="31431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82"/>
          <p:cNvSpPr txBox="1"/>
          <p:nvPr>
            <p:ph idx="4" type="subTitle"/>
          </p:nvPr>
        </p:nvSpPr>
        <p:spPr>
          <a:xfrm>
            <a:off x="6048300" y="35189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82"/>
          <p:cNvSpPr txBox="1"/>
          <p:nvPr>
            <p:ph idx="5" type="subTitle"/>
          </p:nvPr>
        </p:nvSpPr>
        <p:spPr>
          <a:xfrm>
            <a:off x="3525150" y="31431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82"/>
          <p:cNvSpPr txBox="1"/>
          <p:nvPr>
            <p:ph idx="6" type="subTitle"/>
          </p:nvPr>
        </p:nvSpPr>
        <p:spPr>
          <a:xfrm>
            <a:off x="3477000" y="35189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82"/>
          <p:cNvSpPr txBox="1"/>
          <p:nvPr>
            <p:ph idx="7" type="subTitle"/>
          </p:nvPr>
        </p:nvSpPr>
        <p:spPr>
          <a:xfrm>
            <a:off x="1001996" y="14286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82"/>
          <p:cNvSpPr txBox="1"/>
          <p:nvPr>
            <p:ph idx="8" type="subTitle"/>
          </p:nvPr>
        </p:nvSpPr>
        <p:spPr>
          <a:xfrm>
            <a:off x="953846" y="18044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82"/>
          <p:cNvSpPr txBox="1"/>
          <p:nvPr>
            <p:ph idx="9" type="subTitle"/>
          </p:nvPr>
        </p:nvSpPr>
        <p:spPr>
          <a:xfrm>
            <a:off x="6144070" y="14286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82"/>
          <p:cNvSpPr txBox="1"/>
          <p:nvPr>
            <p:ph idx="13" type="subTitle"/>
          </p:nvPr>
        </p:nvSpPr>
        <p:spPr>
          <a:xfrm>
            <a:off x="6096450" y="18044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82"/>
          <p:cNvSpPr txBox="1"/>
          <p:nvPr>
            <p:ph idx="14" type="subTitle"/>
          </p:nvPr>
        </p:nvSpPr>
        <p:spPr>
          <a:xfrm>
            <a:off x="3573300" y="14286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82"/>
          <p:cNvSpPr txBox="1"/>
          <p:nvPr>
            <p:ph idx="15" type="subTitle"/>
          </p:nvPr>
        </p:nvSpPr>
        <p:spPr>
          <a:xfrm>
            <a:off x="3525150" y="18044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82"/>
          <p:cNvSpPr/>
          <p:nvPr/>
        </p:nvSpPr>
        <p:spPr>
          <a:xfrm rot="5400000">
            <a:off x="4365900" y="4437739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5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" name="Google Shape;13;p65"/>
          <p:cNvSpPr txBox="1"/>
          <p:nvPr>
            <p:ph idx="2" type="title"/>
          </p:nvPr>
        </p:nvSpPr>
        <p:spPr>
          <a:xfrm>
            <a:off x="1061100" y="1795500"/>
            <a:ext cx="611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65"/>
          <p:cNvSpPr txBox="1"/>
          <p:nvPr>
            <p:ph idx="1" type="subTitle"/>
          </p:nvPr>
        </p:nvSpPr>
        <p:spPr>
          <a:xfrm>
            <a:off x="1677300" y="1472025"/>
            <a:ext cx="2570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5"/>
          <p:cNvSpPr txBox="1"/>
          <p:nvPr>
            <p:ph idx="3" type="subTitle"/>
          </p:nvPr>
        </p:nvSpPr>
        <p:spPr>
          <a:xfrm>
            <a:off x="1677300" y="1755525"/>
            <a:ext cx="2570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5"/>
          <p:cNvSpPr txBox="1"/>
          <p:nvPr>
            <p:ph idx="4" type="title"/>
          </p:nvPr>
        </p:nvSpPr>
        <p:spPr>
          <a:xfrm>
            <a:off x="1078500" y="2686308"/>
            <a:ext cx="576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65"/>
          <p:cNvSpPr txBox="1"/>
          <p:nvPr>
            <p:ph idx="5" type="subTitle"/>
          </p:nvPr>
        </p:nvSpPr>
        <p:spPr>
          <a:xfrm>
            <a:off x="1677313" y="2400600"/>
            <a:ext cx="2570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65"/>
          <p:cNvSpPr txBox="1"/>
          <p:nvPr>
            <p:ph idx="6" type="subTitle"/>
          </p:nvPr>
        </p:nvSpPr>
        <p:spPr>
          <a:xfrm>
            <a:off x="1677300" y="2684100"/>
            <a:ext cx="2570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65"/>
          <p:cNvSpPr txBox="1"/>
          <p:nvPr>
            <p:ph idx="7" type="title"/>
          </p:nvPr>
        </p:nvSpPr>
        <p:spPr>
          <a:xfrm>
            <a:off x="1078500" y="3603100"/>
            <a:ext cx="576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65"/>
          <p:cNvSpPr txBox="1"/>
          <p:nvPr>
            <p:ph idx="8" type="subTitle"/>
          </p:nvPr>
        </p:nvSpPr>
        <p:spPr>
          <a:xfrm>
            <a:off x="1677312" y="3319598"/>
            <a:ext cx="29361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5"/>
          <p:cNvSpPr txBox="1"/>
          <p:nvPr>
            <p:ph idx="9" type="subTitle"/>
          </p:nvPr>
        </p:nvSpPr>
        <p:spPr>
          <a:xfrm>
            <a:off x="1677300" y="3603100"/>
            <a:ext cx="2570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65"/>
          <p:cNvSpPr txBox="1"/>
          <p:nvPr>
            <p:ph idx="13" type="title"/>
          </p:nvPr>
        </p:nvSpPr>
        <p:spPr>
          <a:xfrm>
            <a:off x="5006612" y="1797456"/>
            <a:ext cx="611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" name="Google Shape;23;p65"/>
          <p:cNvSpPr txBox="1"/>
          <p:nvPr>
            <p:ph idx="14" type="subTitle"/>
          </p:nvPr>
        </p:nvSpPr>
        <p:spPr>
          <a:xfrm>
            <a:off x="5640417" y="1473975"/>
            <a:ext cx="2570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65"/>
          <p:cNvSpPr txBox="1"/>
          <p:nvPr>
            <p:ph idx="15" type="subTitle"/>
          </p:nvPr>
        </p:nvSpPr>
        <p:spPr>
          <a:xfrm>
            <a:off x="5640400" y="1757476"/>
            <a:ext cx="2570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5"/>
          <p:cNvSpPr txBox="1"/>
          <p:nvPr>
            <p:ph idx="16" type="title"/>
          </p:nvPr>
        </p:nvSpPr>
        <p:spPr>
          <a:xfrm>
            <a:off x="5024012" y="2688265"/>
            <a:ext cx="576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" name="Google Shape;26;p65"/>
          <p:cNvSpPr txBox="1"/>
          <p:nvPr>
            <p:ph idx="17" type="subTitle"/>
          </p:nvPr>
        </p:nvSpPr>
        <p:spPr>
          <a:xfrm>
            <a:off x="5640413" y="2402556"/>
            <a:ext cx="2570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5"/>
          <p:cNvSpPr txBox="1"/>
          <p:nvPr>
            <p:ph idx="18" type="subTitle"/>
          </p:nvPr>
        </p:nvSpPr>
        <p:spPr>
          <a:xfrm>
            <a:off x="5640400" y="2686051"/>
            <a:ext cx="2570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5"/>
          <p:cNvSpPr txBox="1"/>
          <p:nvPr>
            <p:ph idx="19" type="title"/>
          </p:nvPr>
        </p:nvSpPr>
        <p:spPr>
          <a:xfrm>
            <a:off x="4988912" y="3605056"/>
            <a:ext cx="646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9" name="Google Shape;29;p65"/>
          <p:cNvSpPr txBox="1"/>
          <p:nvPr>
            <p:ph idx="20" type="subTitle"/>
          </p:nvPr>
        </p:nvSpPr>
        <p:spPr>
          <a:xfrm>
            <a:off x="5640417" y="3321549"/>
            <a:ext cx="2570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5"/>
          <p:cNvSpPr txBox="1"/>
          <p:nvPr>
            <p:ph idx="21" type="subTitle"/>
          </p:nvPr>
        </p:nvSpPr>
        <p:spPr>
          <a:xfrm>
            <a:off x="5640400" y="3605050"/>
            <a:ext cx="2570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5"/>
          <p:cNvSpPr/>
          <p:nvPr/>
        </p:nvSpPr>
        <p:spPr>
          <a:xfrm rot="5400000">
            <a:off x="4392000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3"/>
          <p:cNvSpPr txBox="1"/>
          <p:nvPr>
            <p:ph idx="1" type="subTitle"/>
          </p:nvPr>
        </p:nvSpPr>
        <p:spPr>
          <a:xfrm>
            <a:off x="4572000" y="1863325"/>
            <a:ext cx="2902500" cy="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2" name="Google Shape;142;p83"/>
          <p:cNvSpPr txBox="1"/>
          <p:nvPr>
            <p:ph idx="2" type="body"/>
          </p:nvPr>
        </p:nvSpPr>
        <p:spPr>
          <a:xfrm>
            <a:off x="4572000" y="2308325"/>
            <a:ext cx="2996400" cy="11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3" name="Google Shape;143;p83"/>
          <p:cNvSpPr txBox="1"/>
          <p:nvPr>
            <p:ph type="title"/>
          </p:nvPr>
        </p:nvSpPr>
        <p:spPr>
          <a:xfrm>
            <a:off x="4572000" y="540000"/>
            <a:ext cx="38523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4" name="Google Shape;144;p83"/>
          <p:cNvSpPr/>
          <p:nvPr/>
        </p:nvSpPr>
        <p:spPr>
          <a:xfrm rot="5400000">
            <a:off x="5013350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4"/>
          <p:cNvSpPr txBox="1"/>
          <p:nvPr>
            <p:ph idx="1" type="body"/>
          </p:nvPr>
        </p:nvSpPr>
        <p:spPr>
          <a:xfrm>
            <a:off x="1614825" y="3735850"/>
            <a:ext cx="24282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7" name="Google Shape;147;p84"/>
          <p:cNvSpPr txBox="1"/>
          <p:nvPr>
            <p:ph idx="2" type="body"/>
          </p:nvPr>
        </p:nvSpPr>
        <p:spPr>
          <a:xfrm>
            <a:off x="5100975" y="3735848"/>
            <a:ext cx="24282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8" name="Google Shape;148;p84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84"/>
          <p:cNvSpPr txBox="1"/>
          <p:nvPr>
            <p:ph idx="3" type="subTitle"/>
          </p:nvPr>
        </p:nvSpPr>
        <p:spPr>
          <a:xfrm>
            <a:off x="1808175" y="3320175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84"/>
          <p:cNvSpPr txBox="1"/>
          <p:nvPr>
            <p:ph idx="4" type="subTitle"/>
          </p:nvPr>
        </p:nvSpPr>
        <p:spPr>
          <a:xfrm>
            <a:off x="5294325" y="3320163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84"/>
          <p:cNvSpPr/>
          <p:nvPr/>
        </p:nvSpPr>
        <p:spPr>
          <a:xfrm rot="5400000">
            <a:off x="4392000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 2">
  <p:cSld name="CUSTOM_13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5"/>
          <p:cNvSpPr txBox="1"/>
          <p:nvPr>
            <p:ph idx="1" type="subTitle"/>
          </p:nvPr>
        </p:nvSpPr>
        <p:spPr>
          <a:xfrm>
            <a:off x="905700" y="1083900"/>
            <a:ext cx="6937500" cy="3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4" name="Google Shape;154;p85"/>
          <p:cNvSpPr/>
          <p:nvPr/>
        </p:nvSpPr>
        <p:spPr>
          <a:xfrm rot="5400000">
            <a:off x="4392000" y="4437739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85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6"/>
          <p:cNvSpPr txBox="1"/>
          <p:nvPr>
            <p:ph idx="1" type="body"/>
          </p:nvPr>
        </p:nvSpPr>
        <p:spPr>
          <a:xfrm>
            <a:off x="720000" y="1458900"/>
            <a:ext cx="2946300" cy="13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8" name="Google Shape;158;p86"/>
          <p:cNvSpPr/>
          <p:nvPr/>
        </p:nvSpPr>
        <p:spPr>
          <a:xfrm rot="5400000">
            <a:off x="1192742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86"/>
          <p:cNvSpPr txBox="1"/>
          <p:nvPr>
            <p:ph type="title"/>
          </p:nvPr>
        </p:nvSpPr>
        <p:spPr>
          <a:xfrm>
            <a:off x="720000" y="540000"/>
            <a:ext cx="6108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0"/>
          <p:cNvSpPr txBox="1"/>
          <p:nvPr>
            <p:ph idx="1" type="body"/>
          </p:nvPr>
        </p:nvSpPr>
        <p:spPr>
          <a:xfrm>
            <a:off x="720000" y="1067260"/>
            <a:ext cx="7704000" cy="3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63" name="Google Shape;163;p90"/>
          <p:cNvSpPr/>
          <p:nvPr/>
        </p:nvSpPr>
        <p:spPr>
          <a:xfrm rot="5400000">
            <a:off x="1192742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90"/>
          <p:cNvSpPr txBox="1"/>
          <p:nvPr>
            <p:ph type="title"/>
          </p:nvPr>
        </p:nvSpPr>
        <p:spPr>
          <a:xfrm>
            <a:off x="720000" y="540000"/>
            <a:ext cx="6108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6"/>
          <p:cNvSpPr txBox="1"/>
          <p:nvPr>
            <p:ph type="title"/>
          </p:nvPr>
        </p:nvSpPr>
        <p:spPr>
          <a:xfrm flipH="1">
            <a:off x="3543300" y="2222050"/>
            <a:ext cx="2057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34" name="Google Shape;34;p66"/>
          <p:cNvSpPr txBox="1"/>
          <p:nvPr>
            <p:ph idx="2" type="title"/>
          </p:nvPr>
        </p:nvSpPr>
        <p:spPr>
          <a:xfrm>
            <a:off x="1827300" y="3539125"/>
            <a:ext cx="54894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" name="Google Shape;35;p66"/>
          <p:cNvSpPr txBox="1"/>
          <p:nvPr>
            <p:ph idx="1" type="subTitle"/>
          </p:nvPr>
        </p:nvSpPr>
        <p:spPr>
          <a:xfrm>
            <a:off x="1902050" y="4090226"/>
            <a:ext cx="5340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7"/>
          <p:cNvSpPr txBox="1"/>
          <p:nvPr>
            <p:ph type="title"/>
          </p:nvPr>
        </p:nvSpPr>
        <p:spPr>
          <a:xfrm>
            <a:off x="2208225" y="1439000"/>
            <a:ext cx="2136900" cy="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8" name="Google Shape;38;p67"/>
          <p:cNvSpPr txBox="1"/>
          <p:nvPr>
            <p:ph idx="2" type="title"/>
          </p:nvPr>
        </p:nvSpPr>
        <p:spPr>
          <a:xfrm>
            <a:off x="2208225" y="2457507"/>
            <a:ext cx="2136900" cy="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9" name="Google Shape;39;p67"/>
          <p:cNvSpPr txBox="1"/>
          <p:nvPr>
            <p:ph idx="3" type="title"/>
          </p:nvPr>
        </p:nvSpPr>
        <p:spPr>
          <a:xfrm>
            <a:off x="2208225" y="3476002"/>
            <a:ext cx="2136900" cy="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0" name="Google Shape;40;p67"/>
          <p:cNvSpPr txBox="1"/>
          <p:nvPr>
            <p:ph idx="4"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67"/>
          <p:cNvSpPr txBox="1"/>
          <p:nvPr>
            <p:ph idx="1" type="subTitle"/>
          </p:nvPr>
        </p:nvSpPr>
        <p:spPr>
          <a:xfrm>
            <a:off x="4659525" y="1593900"/>
            <a:ext cx="2322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7"/>
          <p:cNvSpPr txBox="1"/>
          <p:nvPr>
            <p:ph idx="5" type="subTitle"/>
          </p:nvPr>
        </p:nvSpPr>
        <p:spPr>
          <a:xfrm>
            <a:off x="4659525" y="1877400"/>
            <a:ext cx="23223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7"/>
          <p:cNvSpPr txBox="1"/>
          <p:nvPr>
            <p:ph idx="6" type="subTitle"/>
          </p:nvPr>
        </p:nvSpPr>
        <p:spPr>
          <a:xfrm>
            <a:off x="4659525" y="2474300"/>
            <a:ext cx="2322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7"/>
          <p:cNvSpPr txBox="1"/>
          <p:nvPr>
            <p:ph idx="7" type="subTitle"/>
          </p:nvPr>
        </p:nvSpPr>
        <p:spPr>
          <a:xfrm>
            <a:off x="4659525" y="2757788"/>
            <a:ext cx="23223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7"/>
          <p:cNvSpPr txBox="1"/>
          <p:nvPr>
            <p:ph idx="8" type="subTitle"/>
          </p:nvPr>
        </p:nvSpPr>
        <p:spPr>
          <a:xfrm>
            <a:off x="4659525" y="3371200"/>
            <a:ext cx="23223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9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7"/>
          <p:cNvSpPr txBox="1"/>
          <p:nvPr>
            <p:ph idx="9" type="subTitle"/>
          </p:nvPr>
        </p:nvSpPr>
        <p:spPr>
          <a:xfrm>
            <a:off x="4659525" y="3654700"/>
            <a:ext cx="23223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7"/>
          <p:cNvSpPr/>
          <p:nvPr/>
        </p:nvSpPr>
        <p:spPr>
          <a:xfrm rot="5400000">
            <a:off x="4392000" y="4436039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8"/>
          <p:cNvSpPr txBox="1"/>
          <p:nvPr>
            <p:ph idx="1" type="subTitle"/>
          </p:nvPr>
        </p:nvSpPr>
        <p:spPr>
          <a:xfrm>
            <a:off x="714375" y="1848675"/>
            <a:ext cx="3277200" cy="22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68"/>
          <p:cNvSpPr txBox="1"/>
          <p:nvPr>
            <p:ph type="title"/>
          </p:nvPr>
        </p:nvSpPr>
        <p:spPr>
          <a:xfrm>
            <a:off x="714375" y="540000"/>
            <a:ext cx="38523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68"/>
          <p:cNvSpPr/>
          <p:nvPr/>
        </p:nvSpPr>
        <p:spPr>
          <a:xfrm rot="5400000">
            <a:off x="1192650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9"/>
          <p:cNvSpPr txBox="1"/>
          <p:nvPr>
            <p:ph type="ctrTitle"/>
          </p:nvPr>
        </p:nvSpPr>
        <p:spPr>
          <a:xfrm rot="-284">
            <a:off x="720000" y="854469"/>
            <a:ext cx="36366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4" name="Google Shape;54;p69"/>
          <p:cNvSpPr txBox="1"/>
          <p:nvPr>
            <p:ph idx="1" type="subTitle"/>
          </p:nvPr>
        </p:nvSpPr>
        <p:spPr>
          <a:xfrm>
            <a:off x="757575" y="1629975"/>
            <a:ext cx="39942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5" name="Google Shape;55;p69"/>
          <p:cNvSpPr txBox="1"/>
          <p:nvPr/>
        </p:nvSpPr>
        <p:spPr>
          <a:xfrm>
            <a:off x="720000" y="3542925"/>
            <a:ext cx="40893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</a:t>
            </a:r>
            <a:r>
              <a:rPr b="0" i="0" lang="en" sz="12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This presentation template was created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including icons by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</a:t>
            </a:r>
            <a:r>
              <a:rPr b="1" i="0" lang="en" sz="12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0" i="0" sz="1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0"/>
          <p:cNvSpPr txBox="1"/>
          <p:nvPr>
            <p:ph type="title"/>
          </p:nvPr>
        </p:nvSpPr>
        <p:spPr>
          <a:xfrm>
            <a:off x="720000" y="1619850"/>
            <a:ext cx="34683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" name="Google Shape;58;p70"/>
          <p:cNvSpPr txBox="1"/>
          <p:nvPr>
            <p:ph idx="1" type="body"/>
          </p:nvPr>
        </p:nvSpPr>
        <p:spPr>
          <a:xfrm>
            <a:off x="720000" y="2239950"/>
            <a:ext cx="34683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70"/>
          <p:cNvSpPr/>
          <p:nvPr/>
        </p:nvSpPr>
        <p:spPr>
          <a:xfrm rot="5400000">
            <a:off x="1192742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1"/>
          <p:cNvSpPr txBox="1"/>
          <p:nvPr>
            <p:ph idx="1" type="subTitle"/>
          </p:nvPr>
        </p:nvSpPr>
        <p:spPr>
          <a:xfrm>
            <a:off x="5468148" y="1681425"/>
            <a:ext cx="2421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71"/>
          <p:cNvSpPr txBox="1"/>
          <p:nvPr>
            <p:ph idx="2" type="subTitle"/>
          </p:nvPr>
        </p:nvSpPr>
        <p:spPr>
          <a:xfrm>
            <a:off x="5468150" y="2000721"/>
            <a:ext cx="24213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71"/>
          <p:cNvSpPr txBox="1"/>
          <p:nvPr>
            <p:ph idx="3" type="subTitle"/>
          </p:nvPr>
        </p:nvSpPr>
        <p:spPr>
          <a:xfrm>
            <a:off x="5468148" y="2625694"/>
            <a:ext cx="2421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71"/>
          <p:cNvSpPr txBox="1"/>
          <p:nvPr>
            <p:ph idx="4" type="subTitle"/>
          </p:nvPr>
        </p:nvSpPr>
        <p:spPr>
          <a:xfrm>
            <a:off x="5468150" y="2945558"/>
            <a:ext cx="24213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71"/>
          <p:cNvSpPr txBox="1"/>
          <p:nvPr>
            <p:ph idx="5" type="subTitle"/>
          </p:nvPr>
        </p:nvSpPr>
        <p:spPr>
          <a:xfrm>
            <a:off x="5468148" y="3572110"/>
            <a:ext cx="2421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71"/>
          <p:cNvSpPr txBox="1"/>
          <p:nvPr>
            <p:ph idx="6" type="subTitle"/>
          </p:nvPr>
        </p:nvSpPr>
        <p:spPr>
          <a:xfrm>
            <a:off x="5468150" y="3890272"/>
            <a:ext cx="24213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71"/>
          <p:cNvSpPr txBox="1"/>
          <p:nvPr>
            <p:ph type="title"/>
          </p:nvPr>
        </p:nvSpPr>
        <p:spPr>
          <a:xfrm>
            <a:off x="4572000" y="540000"/>
            <a:ext cx="38523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71"/>
          <p:cNvSpPr/>
          <p:nvPr/>
        </p:nvSpPr>
        <p:spPr>
          <a:xfrm rot="5400000">
            <a:off x="5013350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2"/>
          <p:cNvSpPr txBox="1"/>
          <p:nvPr>
            <p:ph type="title"/>
          </p:nvPr>
        </p:nvSpPr>
        <p:spPr>
          <a:xfrm>
            <a:off x="5005200" y="1171575"/>
            <a:ext cx="3418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72"/>
          <p:cNvSpPr txBox="1"/>
          <p:nvPr>
            <p:ph idx="1" type="body"/>
          </p:nvPr>
        </p:nvSpPr>
        <p:spPr>
          <a:xfrm>
            <a:off x="5005200" y="3140471"/>
            <a:ext cx="3418800" cy="8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72"/>
          <p:cNvSpPr/>
          <p:nvPr/>
        </p:nvSpPr>
        <p:spPr>
          <a:xfrm rot="5400000">
            <a:off x="5350950" y="4437739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1" i="0" sz="2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0" i="0" sz="2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0" i="0" sz="2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0" i="0" sz="2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0" i="0" sz="2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0" i="0" sz="2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0" i="0" sz="2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0" i="0" sz="2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b="0" i="0" sz="2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7" name="Google Shape;7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b="0" i="0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b="0" i="0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b="0" i="0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b="0" i="0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b="0" i="0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b="0" i="0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b="0" i="0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b="0" i="0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Work Sans"/>
              <a:buChar char="■"/>
              <a:defRPr b="0" i="0" sz="1400" u="none" cap="none" strike="noStrik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3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"/>
          <p:cNvPicPr preferRelativeResize="0"/>
          <p:nvPr/>
        </p:nvPicPr>
        <p:blipFill rotWithShape="1">
          <a:blip r:embed="rId3">
            <a:alphaModFix/>
          </a:blip>
          <a:srcRect b="0" l="22928" r="0" t="0"/>
          <a:stretch/>
        </p:blipFill>
        <p:spPr>
          <a:xfrm>
            <a:off x="5188125" y="0"/>
            <a:ext cx="39558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"/>
          <p:cNvSpPr/>
          <p:nvPr/>
        </p:nvSpPr>
        <p:spPr>
          <a:xfrm>
            <a:off x="5188125" y="0"/>
            <a:ext cx="1830000" cy="5143500"/>
          </a:xfrm>
          <a:prstGeom prst="rect">
            <a:avLst/>
          </a:prstGeom>
          <a:solidFill>
            <a:srgbClr val="FCC10C">
              <a:alpha val="3686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"/>
          <p:cNvSpPr txBox="1"/>
          <p:nvPr>
            <p:ph idx="1" type="subTitle"/>
          </p:nvPr>
        </p:nvSpPr>
        <p:spPr>
          <a:xfrm>
            <a:off x="720000" y="3087250"/>
            <a:ext cx="352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/>
              <a:t>Alex Bzdel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/>
              <a:t>Charlotte Yuan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/>
              <a:t>Zhonglin Wang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/>
              <a:t>Annapurna Pandita</a:t>
            </a:r>
            <a:endParaRPr sz="1600"/>
          </a:p>
        </p:txBody>
      </p:sp>
      <p:sp>
        <p:nvSpPr>
          <p:cNvPr id="172" name="Google Shape;172;p1"/>
          <p:cNvSpPr txBox="1"/>
          <p:nvPr>
            <p:ph type="ctrTitle"/>
          </p:nvPr>
        </p:nvSpPr>
        <p:spPr>
          <a:xfrm rot="-253">
            <a:off x="719999" y="1471113"/>
            <a:ext cx="4077600" cy="17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200"/>
              <a:t>Estimating The Impact Of Opioid Control Policies</a:t>
            </a:r>
            <a:endParaRPr sz="3200"/>
          </a:p>
        </p:txBody>
      </p:sp>
      <p:sp>
        <p:nvSpPr>
          <p:cNvPr id="173" name="Google Shape;173;p1"/>
          <p:cNvSpPr/>
          <p:nvPr/>
        </p:nvSpPr>
        <p:spPr>
          <a:xfrm>
            <a:off x="0" y="1604813"/>
            <a:ext cx="360000" cy="1313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b22f918f52_10_66"/>
          <p:cNvSpPr txBox="1"/>
          <p:nvPr>
            <p:ph idx="2" type="subTitle"/>
          </p:nvPr>
        </p:nvSpPr>
        <p:spPr>
          <a:xfrm>
            <a:off x="5468150" y="1819721"/>
            <a:ext cx="24213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Univariate Linear Regression</a:t>
            </a:r>
            <a:endParaRPr/>
          </a:p>
        </p:txBody>
      </p:sp>
      <p:sp>
        <p:nvSpPr>
          <p:cNvPr id="329" name="Google Shape;329;g1b22f918f52_10_66"/>
          <p:cNvSpPr txBox="1"/>
          <p:nvPr>
            <p:ph idx="4" type="subTitle"/>
          </p:nvPr>
        </p:nvSpPr>
        <p:spPr>
          <a:xfrm>
            <a:off x="5468150" y="2818883"/>
            <a:ext cx="24213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Separate trend lines - before and after policy</a:t>
            </a:r>
            <a:endParaRPr/>
          </a:p>
        </p:txBody>
      </p:sp>
      <p:sp>
        <p:nvSpPr>
          <p:cNvPr id="330" name="Google Shape;330;g1b22f918f52_10_66"/>
          <p:cNvSpPr/>
          <p:nvPr/>
        </p:nvSpPr>
        <p:spPr>
          <a:xfrm>
            <a:off x="4761525" y="2818875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g1b22f918f52_10_66"/>
          <p:cNvSpPr txBox="1"/>
          <p:nvPr>
            <p:ph idx="6" type="subTitle"/>
          </p:nvPr>
        </p:nvSpPr>
        <p:spPr>
          <a:xfrm>
            <a:off x="5468150" y="3745572"/>
            <a:ext cx="24213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Able to </a:t>
            </a:r>
            <a:r>
              <a:rPr b="1" lang="en"/>
              <a:t>isolate the problem and analysis</a:t>
            </a:r>
            <a:endParaRPr/>
          </a:p>
        </p:txBody>
      </p:sp>
      <p:sp>
        <p:nvSpPr>
          <p:cNvPr id="332" name="Google Shape;332;g1b22f918f52_10_66"/>
          <p:cNvSpPr/>
          <p:nvPr/>
        </p:nvSpPr>
        <p:spPr>
          <a:xfrm>
            <a:off x="4764138" y="3745575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g1b22f918f52_10_66"/>
          <p:cNvSpPr txBox="1"/>
          <p:nvPr>
            <p:ph type="title"/>
          </p:nvPr>
        </p:nvSpPr>
        <p:spPr>
          <a:xfrm>
            <a:off x="4572000" y="540000"/>
            <a:ext cx="38523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Regression Based Approach</a:t>
            </a:r>
            <a:endParaRPr/>
          </a:p>
        </p:txBody>
      </p:sp>
      <p:sp>
        <p:nvSpPr>
          <p:cNvPr id="334" name="Google Shape;334;g1b22f918f52_10_66"/>
          <p:cNvSpPr/>
          <p:nvPr/>
        </p:nvSpPr>
        <p:spPr>
          <a:xfrm>
            <a:off x="4761525" y="1892175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5" name="Google Shape;335;g1b22f918f52_1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50" y="903450"/>
            <a:ext cx="2741151" cy="36240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" name="Google Shape;336;g1b22f918f52_10_66"/>
          <p:cNvGrpSpPr/>
          <p:nvPr/>
        </p:nvGrpSpPr>
        <p:grpSpPr>
          <a:xfrm>
            <a:off x="4874071" y="2923978"/>
            <a:ext cx="366364" cy="367290"/>
            <a:chOff x="-61783350" y="3743950"/>
            <a:chExt cx="316650" cy="317450"/>
          </a:xfrm>
        </p:grpSpPr>
        <p:sp>
          <p:nvSpPr>
            <p:cNvPr id="337" name="Google Shape;337;g1b22f918f52_10_66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g1b22f918f52_10_66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9" name="Google Shape;339;g1b22f918f52_10_66"/>
          <p:cNvGrpSpPr/>
          <p:nvPr/>
        </p:nvGrpSpPr>
        <p:grpSpPr>
          <a:xfrm>
            <a:off x="4845707" y="3822245"/>
            <a:ext cx="423079" cy="424159"/>
            <a:chOff x="-1591550" y="3597475"/>
            <a:chExt cx="293825" cy="294575"/>
          </a:xfrm>
        </p:grpSpPr>
        <p:sp>
          <p:nvSpPr>
            <p:cNvPr id="340" name="Google Shape;340;g1b22f918f52_10_66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g1b22f918f52_10_66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g1b22f918f52_10_66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3" name="Google Shape;343;g1b22f918f52_10_66"/>
          <p:cNvGrpSpPr/>
          <p:nvPr/>
        </p:nvGrpSpPr>
        <p:grpSpPr>
          <a:xfrm>
            <a:off x="4846874" y="1967785"/>
            <a:ext cx="420775" cy="418507"/>
            <a:chOff x="-4118225" y="3253275"/>
            <a:chExt cx="292225" cy="290650"/>
          </a:xfrm>
        </p:grpSpPr>
        <p:sp>
          <p:nvSpPr>
            <p:cNvPr id="344" name="Google Shape;344;g1b22f918f52_10_66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g1b22f918f52_10_66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b22f918f52_10_96"/>
          <p:cNvSpPr txBox="1"/>
          <p:nvPr>
            <p:ph type="title"/>
          </p:nvPr>
        </p:nvSpPr>
        <p:spPr>
          <a:xfrm>
            <a:off x="390125" y="550250"/>
            <a:ext cx="8521200" cy="5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Successful Pre-Post Analysis</a:t>
            </a:r>
            <a:endParaRPr/>
          </a:p>
        </p:txBody>
      </p:sp>
      <p:pic>
        <p:nvPicPr>
          <p:cNvPr id="351" name="Google Shape;351;g1b22f918f52_10_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0188" y="1430100"/>
            <a:ext cx="5980823" cy="327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b22f918f52_10_113"/>
          <p:cNvSpPr txBox="1"/>
          <p:nvPr>
            <p:ph type="title"/>
          </p:nvPr>
        </p:nvSpPr>
        <p:spPr>
          <a:xfrm>
            <a:off x="482525" y="540000"/>
            <a:ext cx="8500500" cy="5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Successful Difference-In-Difference Analysis</a:t>
            </a:r>
            <a:endParaRPr/>
          </a:p>
        </p:txBody>
      </p:sp>
      <p:pic>
        <p:nvPicPr>
          <p:cNvPr id="357" name="Google Shape;357;g1b22f918f52_10_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925" y="1429202"/>
            <a:ext cx="5980800" cy="3273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g1b22f918f52_10_119"/>
          <p:cNvPicPr preferRelativeResize="0"/>
          <p:nvPr/>
        </p:nvPicPr>
        <p:blipFill rotWithShape="1">
          <a:blip r:embed="rId3">
            <a:alphaModFix/>
          </a:blip>
          <a:srcRect b="22418" l="0" r="0" t="22418"/>
          <a:stretch/>
        </p:blipFill>
        <p:spPr>
          <a:xfrm>
            <a:off x="350" y="27"/>
            <a:ext cx="9143302" cy="1945926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g1b22f918f52_10_119"/>
          <p:cNvSpPr/>
          <p:nvPr/>
        </p:nvSpPr>
        <p:spPr>
          <a:xfrm>
            <a:off x="-31850" y="2049"/>
            <a:ext cx="9175500" cy="1945800"/>
          </a:xfrm>
          <a:prstGeom prst="rect">
            <a:avLst/>
          </a:prstGeom>
          <a:solidFill>
            <a:srgbClr val="FCC10C">
              <a:alpha val="368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g1b22f918f52_10_119"/>
          <p:cNvSpPr/>
          <p:nvPr/>
        </p:nvSpPr>
        <p:spPr>
          <a:xfrm rot="5400000">
            <a:off x="4367825" y="4179150"/>
            <a:ext cx="421200" cy="1507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g1b22f918f52_10_119"/>
          <p:cNvSpPr/>
          <p:nvPr/>
        </p:nvSpPr>
        <p:spPr>
          <a:xfrm flipH="1">
            <a:off x="3884550" y="2156050"/>
            <a:ext cx="1374900" cy="1354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g1b22f918f52_10_119"/>
          <p:cNvSpPr txBox="1"/>
          <p:nvPr>
            <p:ph idx="2" type="title"/>
          </p:nvPr>
        </p:nvSpPr>
        <p:spPr>
          <a:xfrm>
            <a:off x="1833725" y="3718750"/>
            <a:ext cx="54894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367" name="Google Shape;367;g1b22f918f52_10_119"/>
          <p:cNvSpPr txBox="1"/>
          <p:nvPr>
            <p:ph type="title"/>
          </p:nvPr>
        </p:nvSpPr>
        <p:spPr>
          <a:xfrm flipH="1">
            <a:off x="3543300" y="2222050"/>
            <a:ext cx="2057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b22f918f52_10_151"/>
          <p:cNvSpPr txBox="1"/>
          <p:nvPr>
            <p:ph idx="1" type="subTitle"/>
          </p:nvPr>
        </p:nvSpPr>
        <p:spPr>
          <a:xfrm>
            <a:off x="931798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MORTALITY</a:t>
            </a:r>
            <a:endParaRPr/>
          </a:p>
        </p:txBody>
      </p:sp>
      <p:sp>
        <p:nvSpPr>
          <p:cNvPr id="373" name="Google Shape;373;g1b22f918f52_10_151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Sources</a:t>
            </a:r>
            <a:endParaRPr/>
          </a:p>
        </p:txBody>
      </p:sp>
      <p:sp>
        <p:nvSpPr>
          <p:cNvPr id="374" name="Google Shape;374;g1b22f918f52_10_151"/>
          <p:cNvSpPr txBox="1"/>
          <p:nvPr>
            <p:ph idx="2" type="subTitle"/>
          </p:nvPr>
        </p:nvSpPr>
        <p:spPr>
          <a:xfrm>
            <a:off x="805000" y="3004550"/>
            <a:ext cx="25422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Vital Statistics Data - number of deaths by each year at a county level</a:t>
            </a:r>
            <a:endParaRPr/>
          </a:p>
        </p:txBody>
      </p:sp>
      <p:sp>
        <p:nvSpPr>
          <p:cNvPr id="375" name="Google Shape;375;g1b22f918f52_10_151"/>
          <p:cNvSpPr txBox="1"/>
          <p:nvPr>
            <p:ph idx="3" type="subTitle"/>
          </p:nvPr>
        </p:nvSpPr>
        <p:spPr>
          <a:xfrm>
            <a:off x="6074212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POPULATION</a:t>
            </a:r>
            <a:endParaRPr/>
          </a:p>
        </p:txBody>
      </p:sp>
      <p:sp>
        <p:nvSpPr>
          <p:cNvPr id="376" name="Google Shape;376;g1b22f918f52_10_151"/>
          <p:cNvSpPr txBox="1"/>
          <p:nvPr>
            <p:ph idx="4" type="subTitle"/>
          </p:nvPr>
        </p:nvSpPr>
        <p:spPr>
          <a:xfrm>
            <a:off x="6074212" y="300455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US Census - county populations are used to normalize data</a:t>
            </a:r>
            <a:endParaRPr/>
          </a:p>
        </p:txBody>
      </p:sp>
      <p:sp>
        <p:nvSpPr>
          <p:cNvPr id="377" name="Google Shape;377;g1b22f918f52_10_151"/>
          <p:cNvSpPr txBox="1"/>
          <p:nvPr>
            <p:ph idx="5" type="subTitle"/>
          </p:nvPr>
        </p:nvSpPr>
        <p:spPr>
          <a:xfrm>
            <a:off x="3503025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SHIPMENTS</a:t>
            </a:r>
            <a:endParaRPr/>
          </a:p>
        </p:txBody>
      </p:sp>
      <p:sp>
        <p:nvSpPr>
          <p:cNvPr id="378" name="Google Shape;378;g1b22f918f52_10_151"/>
          <p:cNvSpPr txBox="1"/>
          <p:nvPr>
            <p:ph idx="6" type="subTitle"/>
          </p:nvPr>
        </p:nvSpPr>
        <p:spPr>
          <a:xfrm>
            <a:off x="3444863" y="3004550"/>
            <a:ext cx="2266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Washington Post - opioid shipments from suppliers (2006-2014)</a:t>
            </a:r>
            <a:endParaRPr/>
          </a:p>
        </p:txBody>
      </p:sp>
      <p:sp>
        <p:nvSpPr>
          <p:cNvPr id="379" name="Google Shape;379;g1b22f918f52_10_151"/>
          <p:cNvSpPr/>
          <p:nvPr/>
        </p:nvSpPr>
        <p:spPr>
          <a:xfrm>
            <a:off x="1707596" y="1976050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g1b22f918f52_10_151"/>
          <p:cNvSpPr/>
          <p:nvPr/>
        </p:nvSpPr>
        <p:spPr>
          <a:xfrm>
            <a:off x="4278637" y="1976050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g1b22f918f52_10_151"/>
          <p:cNvSpPr/>
          <p:nvPr/>
        </p:nvSpPr>
        <p:spPr>
          <a:xfrm>
            <a:off x="6849670" y="1976050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2" name="Google Shape;382;g1b22f918f52_10_151"/>
          <p:cNvGrpSpPr/>
          <p:nvPr/>
        </p:nvGrpSpPr>
        <p:grpSpPr>
          <a:xfrm>
            <a:off x="6932697" y="2055548"/>
            <a:ext cx="420811" cy="418507"/>
            <a:chOff x="-5971525" y="3273750"/>
            <a:chExt cx="292250" cy="290650"/>
          </a:xfrm>
        </p:grpSpPr>
        <p:sp>
          <p:nvSpPr>
            <p:cNvPr id="383" name="Google Shape;383;g1b22f918f52_10_151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g1b22f918f52_10_151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5" name="Google Shape;385;g1b22f918f52_10_151"/>
          <p:cNvGrpSpPr/>
          <p:nvPr/>
        </p:nvGrpSpPr>
        <p:grpSpPr>
          <a:xfrm>
            <a:off x="1851441" y="2097173"/>
            <a:ext cx="298503" cy="335275"/>
            <a:chOff x="6264300" y="3809300"/>
            <a:chExt cx="423950" cy="476175"/>
          </a:xfrm>
        </p:grpSpPr>
        <p:sp>
          <p:nvSpPr>
            <p:cNvPr id="386" name="Google Shape;386;g1b22f918f52_10_151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g1b22f918f52_10_151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g1b22f918f52_10_151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9" name="Google Shape;389;g1b22f918f52_10_151"/>
          <p:cNvGrpSpPr/>
          <p:nvPr/>
        </p:nvGrpSpPr>
        <p:grpSpPr>
          <a:xfrm>
            <a:off x="4389016" y="2084795"/>
            <a:ext cx="365438" cy="360001"/>
            <a:chOff x="-60991775" y="3376900"/>
            <a:chExt cx="315850" cy="311150"/>
          </a:xfrm>
        </p:grpSpPr>
        <p:sp>
          <p:nvSpPr>
            <p:cNvPr id="390" name="Google Shape;390;g1b22f918f52_10_151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g1b22f918f52_10_151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g1b22f918f52_10_151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b22f918f52_10_171"/>
          <p:cNvSpPr txBox="1"/>
          <p:nvPr>
            <p:ph idx="2" type="subTitle"/>
          </p:nvPr>
        </p:nvSpPr>
        <p:spPr>
          <a:xfrm>
            <a:off x="905696" y="35189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Missing records </a:t>
            </a:r>
            <a:r>
              <a:rPr b="1" lang="en"/>
              <a:t>filled in with zero</a:t>
            </a:r>
            <a:endParaRPr/>
          </a:p>
        </p:txBody>
      </p:sp>
      <p:sp>
        <p:nvSpPr>
          <p:cNvPr id="398" name="Google Shape;398;g1b22f918f52_10_171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Cleaning Pipeline</a:t>
            </a:r>
            <a:endParaRPr/>
          </a:p>
        </p:txBody>
      </p:sp>
      <p:sp>
        <p:nvSpPr>
          <p:cNvPr id="399" name="Google Shape;399;g1b22f918f52_10_171"/>
          <p:cNvSpPr txBox="1"/>
          <p:nvPr>
            <p:ph idx="1" type="subTitle"/>
          </p:nvPr>
        </p:nvSpPr>
        <p:spPr>
          <a:xfrm>
            <a:off x="953850" y="2905850"/>
            <a:ext cx="2041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IMPUTE SHIPMENTS</a:t>
            </a:r>
            <a:endParaRPr/>
          </a:p>
        </p:txBody>
      </p:sp>
      <p:sp>
        <p:nvSpPr>
          <p:cNvPr id="400" name="Google Shape;400;g1b22f918f52_10_171"/>
          <p:cNvSpPr txBox="1"/>
          <p:nvPr>
            <p:ph idx="3" type="subTitle"/>
          </p:nvPr>
        </p:nvSpPr>
        <p:spPr>
          <a:xfrm>
            <a:off x="6095920" y="31431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NORMALIZE</a:t>
            </a:r>
            <a:endParaRPr/>
          </a:p>
        </p:txBody>
      </p:sp>
      <p:sp>
        <p:nvSpPr>
          <p:cNvPr id="401" name="Google Shape;401;g1b22f918f52_10_171"/>
          <p:cNvSpPr txBox="1"/>
          <p:nvPr>
            <p:ph idx="4" type="subTitle"/>
          </p:nvPr>
        </p:nvSpPr>
        <p:spPr>
          <a:xfrm>
            <a:off x="6048300" y="35189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Normalize data (overdose deaths, opioid shipments per 100k residents)</a:t>
            </a:r>
            <a:endParaRPr/>
          </a:p>
        </p:txBody>
      </p:sp>
      <p:sp>
        <p:nvSpPr>
          <p:cNvPr id="402" name="Google Shape;402;g1b22f918f52_10_171"/>
          <p:cNvSpPr txBox="1"/>
          <p:nvPr>
            <p:ph idx="5" type="subTitle"/>
          </p:nvPr>
        </p:nvSpPr>
        <p:spPr>
          <a:xfrm>
            <a:off x="3363925" y="2905850"/>
            <a:ext cx="238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IMPUTE OVERDOSES</a:t>
            </a:r>
            <a:endParaRPr/>
          </a:p>
        </p:txBody>
      </p:sp>
      <p:sp>
        <p:nvSpPr>
          <p:cNvPr id="403" name="Google Shape;403;g1b22f918f52_10_171"/>
          <p:cNvSpPr txBox="1"/>
          <p:nvPr>
            <p:ph idx="6" type="subTitle"/>
          </p:nvPr>
        </p:nvSpPr>
        <p:spPr>
          <a:xfrm>
            <a:off x="3477000" y="35189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Missing records </a:t>
            </a:r>
            <a:r>
              <a:rPr b="1" lang="en"/>
              <a:t>filled in with random integers (0-9)</a:t>
            </a:r>
            <a:endParaRPr b="1"/>
          </a:p>
        </p:txBody>
      </p:sp>
      <p:sp>
        <p:nvSpPr>
          <p:cNvPr id="404" name="Google Shape;404;g1b22f918f52_10_171"/>
          <p:cNvSpPr txBox="1"/>
          <p:nvPr>
            <p:ph idx="7" type="subTitle"/>
          </p:nvPr>
        </p:nvSpPr>
        <p:spPr>
          <a:xfrm>
            <a:off x="1001996" y="14286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FIPS</a:t>
            </a:r>
            <a:endParaRPr/>
          </a:p>
        </p:txBody>
      </p:sp>
      <p:sp>
        <p:nvSpPr>
          <p:cNvPr id="405" name="Google Shape;405;g1b22f918f52_10_171"/>
          <p:cNvSpPr txBox="1"/>
          <p:nvPr>
            <p:ph idx="8" type="subTitle"/>
          </p:nvPr>
        </p:nvSpPr>
        <p:spPr>
          <a:xfrm>
            <a:off x="953846" y="18044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Create </a:t>
            </a:r>
            <a:r>
              <a:rPr b="1" lang="en"/>
              <a:t>unique FIPS ID </a:t>
            </a:r>
            <a:r>
              <a:rPr lang="en"/>
              <a:t>for each county</a:t>
            </a:r>
            <a:endParaRPr/>
          </a:p>
        </p:txBody>
      </p:sp>
      <p:sp>
        <p:nvSpPr>
          <p:cNvPr id="406" name="Google Shape;406;g1b22f918f52_10_171"/>
          <p:cNvSpPr txBox="1"/>
          <p:nvPr>
            <p:ph idx="9" type="subTitle"/>
          </p:nvPr>
        </p:nvSpPr>
        <p:spPr>
          <a:xfrm>
            <a:off x="6144070" y="14286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POPULATION</a:t>
            </a:r>
            <a:endParaRPr/>
          </a:p>
        </p:txBody>
      </p:sp>
      <p:sp>
        <p:nvSpPr>
          <p:cNvPr id="407" name="Google Shape;407;g1b22f918f52_10_171"/>
          <p:cNvSpPr txBox="1"/>
          <p:nvPr>
            <p:ph idx="13" type="subTitle"/>
          </p:nvPr>
        </p:nvSpPr>
        <p:spPr>
          <a:xfrm>
            <a:off x="6096450" y="18044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FIPS allows </a:t>
            </a:r>
            <a:r>
              <a:rPr b="1" lang="en"/>
              <a:t>easier merge</a:t>
            </a:r>
            <a:r>
              <a:rPr lang="en"/>
              <a:t> with population data</a:t>
            </a:r>
            <a:endParaRPr/>
          </a:p>
        </p:txBody>
      </p:sp>
      <p:sp>
        <p:nvSpPr>
          <p:cNvPr id="408" name="Google Shape;408;g1b22f918f52_10_171"/>
          <p:cNvSpPr txBox="1"/>
          <p:nvPr>
            <p:ph idx="14" type="subTitle"/>
          </p:nvPr>
        </p:nvSpPr>
        <p:spPr>
          <a:xfrm>
            <a:off x="3573300" y="14286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JOIN</a:t>
            </a:r>
            <a:endParaRPr/>
          </a:p>
        </p:txBody>
      </p:sp>
      <p:sp>
        <p:nvSpPr>
          <p:cNvPr id="409" name="Google Shape;409;g1b22f918f52_10_171"/>
          <p:cNvSpPr txBox="1"/>
          <p:nvPr>
            <p:ph idx="15" type="subTitle"/>
          </p:nvPr>
        </p:nvSpPr>
        <p:spPr>
          <a:xfrm>
            <a:off x="3525150" y="180440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FIPS joined to </a:t>
            </a:r>
            <a:r>
              <a:rPr b="1" lang="en"/>
              <a:t>overdose deaths and opioid </a:t>
            </a:r>
            <a:r>
              <a:rPr b="1" lang="en"/>
              <a:t>shipment datasets</a:t>
            </a:r>
            <a:endParaRPr b="1"/>
          </a:p>
        </p:txBody>
      </p:sp>
      <p:sp>
        <p:nvSpPr>
          <p:cNvPr id="410" name="Google Shape;410;g1b22f918f52_10_171"/>
          <p:cNvSpPr/>
          <p:nvPr/>
        </p:nvSpPr>
        <p:spPr>
          <a:xfrm>
            <a:off x="3091650" y="1872675"/>
            <a:ext cx="465900" cy="305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g1b22f918f52_10_171"/>
          <p:cNvSpPr/>
          <p:nvPr/>
        </p:nvSpPr>
        <p:spPr>
          <a:xfrm>
            <a:off x="5566650" y="1872675"/>
            <a:ext cx="465900" cy="305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1b22f918f52_10_171"/>
          <p:cNvSpPr/>
          <p:nvPr/>
        </p:nvSpPr>
        <p:spPr>
          <a:xfrm rot="5400000">
            <a:off x="6883719" y="2709901"/>
            <a:ext cx="465900" cy="305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1b22f918f52_10_171"/>
          <p:cNvSpPr/>
          <p:nvPr/>
        </p:nvSpPr>
        <p:spPr>
          <a:xfrm rot="10800000">
            <a:off x="5566650" y="3736750"/>
            <a:ext cx="465900" cy="305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g1b22f918f52_10_171"/>
          <p:cNvSpPr/>
          <p:nvPr/>
        </p:nvSpPr>
        <p:spPr>
          <a:xfrm rot="10800000">
            <a:off x="3043500" y="3736750"/>
            <a:ext cx="465900" cy="305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b22f918f52_10_191"/>
          <p:cNvSpPr txBox="1"/>
          <p:nvPr>
            <p:ph idx="1" type="subTitle"/>
          </p:nvPr>
        </p:nvSpPr>
        <p:spPr>
          <a:xfrm>
            <a:off x="931798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FLORIDA</a:t>
            </a:r>
            <a:endParaRPr/>
          </a:p>
        </p:txBody>
      </p:sp>
      <p:sp>
        <p:nvSpPr>
          <p:cNvPr id="420" name="Google Shape;420;g1b22f918f52_10_191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Control States</a:t>
            </a:r>
            <a:endParaRPr/>
          </a:p>
        </p:txBody>
      </p:sp>
      <p:sp>
        <p:nvSpPr>
          <p:cNvPr id="421" name="Google Shape;421;g1b22f918f52_10_191"/>
          <p:cNvSpPr txBox="1"/>
          <p:nvPr>
            <p:ph idx="2" type="subTitle"/>
          </p:nvPr>
        </p:nvSpPr>
        <p:spPr>
          <a:xfrm>
            <a:off x="805000" y="3004550"/>
            <a:ext cx="25422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Pennsylvania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Michigan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North Carolina</a:t>
            </a:r>
            <a:endParaRPr/>
          </a:p>
        </p:txBody>
      </p:sp>
      <p:sp>
        <p:nvSpPr>
          <p:cNvPr id="422" name="Google Shape;422;g1b22f918f52_10_191"/>
          <p:cNvSpPr txBox="1"/>
          <p:nvPr>
            <p:ph idx="3" type="subTitle"/>
          </p:nvPr>
        </p:nvSpPr>
        <p:spPr>
          <a:xfrm>
            <a:off x="6074212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WASHINGTON</a:t>
            </a:r>
            <a:endParaRPr/>
          </a:p>
        </p:txBody>
      </p:sp>
      <p:sp>
        <p:nvSpPr>
          <p:cNvPr id="423" name="Google Shape;423;g1b22f918f52_10_191"/>
          <p:cNvSpPr txBox="1"/>
          <p:nvPr>
            <p:ph idx="4" type="subTitle"/>
          </p:nvPr>
        </p:nvSpPr>
        <p:spPr>
          <a:xfrm>
            <a:off x="6074212" y="300455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Maryland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North Carolina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Colorado</a:t>
            </a:r>
            <a:endParaRPr/>
          </a:p>
        </p:txBody>
      </p:sp>
      <p:sp>
        <p:nvSpPr>
          <p:cNvPr id="424" name="Google Shape;424;g1b22f918f52_10_191"/>
          <p:cNvSpPr txBox="1"/>
          <p:nvPr>
            <p:ph idx="5" type="subTitle"/>
          </p:nvPr>
        </p:nvSpPr>
        <p:spPr>
          <a:xfrm>
            <a:off x="3503025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TEXAS</a:t>
            </a:r>
            <a:endParaRPr/>
          </a:p>
        </p:txBody>
      </p:sp>
      <p:sp>
        <p:nvSpPr>
          <p:cNvPr id="425" name="Google Shape;425;g1b22f918f52_10_191"/>
          <p:cNvSpPr txBox="1"/>
          <p:nvPr>
            <p:ph idx="6" type="subTitle"/>
          </p:nvPr>
        </p:nvSpPr>
        <p:spPr>
          <a:xfrm>
            <a:off x="3444863" y="3004550"/>
            <a:ext cx="2266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Massachusetts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Michigan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Illinois</a:t>
            </a:r>
            <a:endParaRPr/>
          </a:p>
        </p:txBody>
      </p:sp>
      <p:sp>
        <p:nvSpPr>
          <p:cNvPr id="426" name="Google Shape;426;g1b22f918f52_10_191"/>
          <p:cNvSpPr/>
          <p:nvPr/>
        </p:nvSpPr>
        <p:spPr>
          <a:xfrm>
            <a:off x="1707596" y="1976050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1b22f918f52_10_191"/>
          <p:cNvSpPr/>
          <p:nvPr/>
        </p:nvSpPr>
        <p:spPr>
          <a:xfrm>
            <a:off x="4278637" y="1976050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1b22f918f52_10_191"/>
          <p:cNvSpPr/>
          <p:nvPr/>
        </p:nvSpPr>
        <p:spPr>
          <a:xfrm>
            <a:off x="6849670" y="1976050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9" name="Google Shape;429;g1b22f918f52_10_191"/>
          <p:cNvGrpSpPr/>
          <p:nvPr/>
        </p:nvGrpSpPr>
        <p:grpSpPr>
          <a:xfrm>
            <a:off x="6973127" y="2095178"/>
            <a:ext cx="339359" cy="339253"/>
            <a:chOff x="6235250" y="2620775"/>
            <a:chExt cx="481975" cy="481825"/>
          </a:xfrm>
        </p:grpSpPr>
        <p:sp>
          <p:nvSpPr>
            <p:cNvPr id="430" name="Google Shape;430;g1b22f918f52_10_191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g1b22f918f52_10_191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g1b22f918f52_10_191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g1b22f918f52_10_191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g1b22f918f52_10_191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5" name="Google Shape;435;g1b22f918f52_10_191"/>
          <p:cNvGrpSpPr/>
          <p:nvPr/>
        </p:nvGrpSpPr>
        <p:grpSpPr>
          <a:xfrm>
            <a:off x="1802406" y="2095176"/>
            <a:ext cx="396595" cy="339250"/>
            <a:chOff x="-21322300" y="4077125"/>
            <a:chExt cx="307200" cy="285925"/>
          </a:xfrm>
        </p:grpSpPr>
        <p:sp>
          <p:nvSpPr>
            <p:cNvPr id="436" name="Google Shape;436;g1b22f918f52_10_191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g1b22f918f52_10_191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g1b22f918f52_10_191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g1b22f918f52_10_191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g1b22f918f52_10_191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g1b22f918f52_10_191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g1b22f918f52_10_191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g1b22f918f52_10_191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g1b22f918f52_10_191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g1b22f918f52_10_191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g1b22f918f52_10_191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g1b22f918f52_10_191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8" name="Google Shape;448;g1b22f918f52_10_191"/>
          <p:cNvGrpSpPr/>
          <p:nvPr/>
        </p:nvGrpSpPr>
        <p:grpSpPr>
          <a:xfrm>
            <a:off x="4401441" y="2095165"/>
            <a:ext cx="340573" cy="339271"/>
            <a:chOff x="898875" y="4399275"/>
            <a:chExt cx="483700" cy="481850"/>
          </a:xfrm>
        </p:grpSpPr>
        <p:sp>
          <p:nvSpPr>
            <p:cNvPr id="449" name="Google Shape;449;g1b22f918f52_10_191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g1b22f918f52_10_191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g1b22f918f52_10_191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g1b22f918f52_10_191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g1b22f918f52_10_191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g1b22f918f52_10_191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g1b22f918f52_10_191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g1b22f918f52_10_191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7"/>
          <p:cNvPicPr preferRelativeResize="0"/>
          <p:nvPr/>
        </p:nvPicPr>
        <p:blipFill rotWithShape="1">
          <a:blip r:embed="rId3">
            <a:alphaModFix/>
          </a:blip>
          <a:srcRect b="22418" l="0" r="0" t="22418"/>
          <a:stretch/>
        </p:blipFill>
        <p:spPr>
          <a:xfrm>
            <a:off x="350" y="27"/>
            <a:ext cx="9143301" cy="1945926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7"/>
          <p:cNvSpPr/>
          <p:nvPr/>
        </p:nvSpPr>
        <p:spPr>
          <a:xfrm>
            <a:off x="-31850" y="2049"/>
            <a:ext cx="9175500" cy="1945800"/>
          </a:xfrm>
          <a:prstGeom prst="rect">
            <a:avLst/>
          </a:prstGeom>
          <a:solidFill>
            <a:srgbClr val="FCC10C">
              <a:alpha val="3686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7"/>
          <p:cNvSpPr/>
          <p:nvPr/>
        </p:nvSpPr>
        <p:spPr>
          <a:xfrm rot="5400000">
            <a:off x="4367825" y="4179150"/>
            <a:ext cx="421200" cy="1507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7"/>
          <p:cNvSpPr/>
          <p:nvPr/>
        </p:nvSpPr>
        <p:spPr>
          <a:xfrm flipH="1">
            <a:off x="3884550" y="2156050"/>
            <a:ext cx="1374900" cy="1354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7"/>
          <p:cNvSpPr txBox="1"/>
          <p:nvPr>
            <p:ph idx="2" type="title"/>
          </p:nvPr>
        </p:nvSpPr>
        <p:spPr>
          <a:xfrm>
            <a:off x="1827300" y="3539125"/>
            <a:ext cx="54894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Summary Statistics</a:t>
            </a:r>
            <a:endParaRPr/>
          </a:p>
        </p:txBody>
      </p:sp>
      <p:sp>
        <p:nvSpPr>
          <p:cNvPr id="466" name="Google Shape;466;p7"/>
          <p:cNvSpPr txBox="1"/>
          <p:nvPr>
            <p:ph type="title"/>
          </p:nvPr>
        </p:nvSpPr>
        <p:spPr>
          <a:xfrm flipH="1">
            <a:off x="3543300" y="2222050"/>
            <a:ext cx="2057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"/>
          <p:cNvSpPr txBox="1"/>
          <p:nvPr>
            <p:ph type="title"/>
          </p:nvPr>
        </p:nvSpPr>
        <p:spPr>
          <a:xfrm>
            <a:off x="714374" y="540000"/>
            <a:ext cx="67428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 Statistics – Florida</a:t>
            </a:r>
            <a:endParaRPr/>
          </a:p>
        </p:txBody>
      </p:sp>
      <p:sp>
        <p:nvSpPr>
          <p:cNvPr id="472" name="Google Shape;472;p8"/>
          <p:cNvSpPr txBox="1"/>
          <p:nvPr/>
        </p:nvSpPr>
        <p:spPr>
          <a:xfrm>
            <a:off x="1979450" y="1341925"/>
            <a:ext cx="53199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O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pioid Overdose</a:t>
            </a: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 Deaths (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Per 100K Residents)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graphicFrame>
        <p:nvGraphicFramePr>
          <p:cNvPr id="473" name="Google Shape;473;p8"/>
          <p:cNvGraphicFramePr/>
          <p:nvPr/>
        </p:nvGraphicFramePr>
        <p:xfrm>
          <a:off x="921700" y="217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{1B06C9EF-8C73-44D3-9EA2-6DC51D0E4B10}</a:tableStyleId>
              </a:tblPr>
              <a:tblGrid>
                <a:gridCol w="1196225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State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Relative To 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Policy Change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Mean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Median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Minimum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Maximum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Controls - NC,MI,PA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Before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13.72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12.10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3.81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43.32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After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15.40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14.40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3.78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62.55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Florida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Before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15.86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15.55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4.84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35.88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After 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14.95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14.13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3.90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37.16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b22f918f52_11_15"/>
          <p:cNvSpPr txBox="1"/>
          <p:nvPr>
            <p:ph type="title"/>
          </p:nvPr>
        </p:nvSpPr>
        <p:spPr>
          <a:xfrm>
            <a:off x="714374" y="540000"/>
            <a:ext cx="67428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 Statistics – Florida</a:t>
            </a:r>
            <a:endParaRPr/>
          </a:p>
        </p:txBody>
      </p:sp>
      <p:sp>
        <p:nvSpPr>
          <p:cNvPr id="479" name="Google Shape;479;g1b22f918f52_11_15"/>
          <p:cNvSpPr txBox="1"/>
          <p:nvPr/>
        </p:nvSpPr>
        <p:spPr>
          <a:xfrm>
            <a:off x="1983900" y="1341925"/>
            <a:ext cx="53199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O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pioid Shipment</a:t>
            </a: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 (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MME 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Per 100K Residents)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graphicFrame>
        <p:nvGraphicFramePr>
          <p:cNvPr id="480" name="Google Shape;480;g1b22f918f52_11_15"/>
          <p:cNvGraphicFramePr/>
          <p:nvPr/>
        </p:nvGraphicFramePr>
        <p:xfrm>
          <a:off x="1024350" y="216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{1B06C9EF-8C73-44D3-9EA2-6DC51D0E4B10}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State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Relative To 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Policy Change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Mean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Median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Minimum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Maximum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Controls - NC,MI,PA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Before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33429.18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33026.10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30583.29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36678.18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After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42360.75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42772.40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39345.81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44552.41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Florida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Before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47322.98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46442.37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38192.19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57334.38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After 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56526.93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56633.96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39785.73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73054.09</a:t>
                      </a:r>
                      <a:endParaRPr b="1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"/>
          <p:cNvSpPr/>
          <p:nvPr/>
        </p:nvSpPr>
        <p:spPr>
          <a:xfrm>
            <a:off x="1123067" y="1693200"/>
            <a:ext cx="519900" cy="51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 </a:t>
            </a:r>
            <a:endParaRPr/>
          </a:p>
        </p:txBody>
      </p:sp>
      <p:sp>
        <p:nvSpPr>
          <p:cNvPr id="180" name="Google Shape;180;p2"/>
          <p:cNvSpPr/>
          <p:nvPr/>
        </p:nvSpPr>
        <p:spPr>
          <a:xfrm>
            <a:off x="1123067" y="2630046"/>
            <a:ext cx="519900" cy="51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"/>
          <p:cNvSpPr txBox="1"/>
          <p:nvPr>
            <p:ph idx="2" type="title"/>
          </p:nvPr>
        </p:nvSpPr>
        <p:spPr>
          <a:xfrm>
            <a:off x="1061100" y="1795500"/>
            <a:ext cx="611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0</a:t>
            </a:r>
            <a:r>
              <a:rPr lang="en"/>
              <a:t>1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2" name="Google Shape;182;p2"/>
          <p:cNvSpPr txBox="1"/>
          <p:nvPr>
            <p:ph idx="1" type="subTitle"/>
          </p:nvPr>
        </p:nvSpPr>
        <p:spPr>
          <a:xfrm>
            <a:off x="1677300" y="1472025"/>
            <a:ext cx="2570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83" name="Google Shape;183;p2"/>
          <p:cNvSpPr txBox="1"/>
          <p:nvPr>
            <p:ph idx="3" type="subTitle"/>
          </p:nvPr>
        </p:nvSpPr>
        <p:spPr>
          <a:xfrm>
            <a:off x="1677300" y="1755525"/>
            <a:ext cx="2570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" sz="1200"/>
              <a:t>Background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" sz="1200"/>
              <a:t>Rationale </a:t>
            </a:r>
            <a:endParaRPr sz="1200"/>
          </a:p>
        </p:txBody>
      </p:sp>
      <p:sp>
        <p:nvSpPr>
          <p:cNvPr id="184" name="Google Shape;184;p2"/>
          <p:cNvSpPr txBox="1"/>
          <p:nvPr>
            <p:ph idx="4" type="title"/>
          </p:nvPr>
        </p:nvSpPr>
        <p:spPr>
          <a:xfrm>
            <a:off x="1078500" y="2686308"/>
            <a:ext cx="576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5" name="Google Shape;185;p2"/>
          <p:cNvSpPr txBox="1"/>
          <p:nvPr>
            <p:ph idx="5" type="subTitle"/>
          </p:nvPr>
        </p:nvSpPr>
        <p:spPr>
          <a:xfrm>
            <a:off x="1677313" y="2400600"/>
            <a:ext cx="2570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Research Design</a:t>
            </a:r>
            <a:endParaRPr/>
          </a:p>
        </p:txBody>
      </p:sp>
      <p:sp>
        <p:nvSpPr>
          <p:cNvPr id="186" name="Google Shape;186;p2"/>
          <p:cNvSpPr/>
          <p:nvPr/>
        </p:nvSpPr>
        <p:spPr>
          <a:xfrm>
            <a:off x="1123067" y="3549129"/>
            <a:ext cx="519900" cy="51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"/>
          <p:cNvSpPr txBox="1"/>
          <p:nvPr>
            <p:ph idx="6" type="subTitle"/>
          </p:nvPr>
        </p:nvSpPr>
        <p:spPr>
          <a:xfrm>
            <a:off x="1677299" y="2684100"/>
            <a:ext cx="3218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Pre-Post Analysis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Difference-in-Difference Analysis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</p:txBody>
      </p:sp>
      <p:sp>
        <p:nvSpPr>
          <p:cNvPr id="188" name="Google Shape;188;p2"/>
          <p:cNvSpPr txBox="1"/>
          <p:nvPr>
            <p:ph idx="7" type="title"/>
          </p:nvPr>
        </p:nvSpPr>
        <p:spPr>
          <a:xfrm>
            <a:off x="1078500" y="3603100"/>
            <a:ext cx="576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9" name="Google Shape;189;p2"/>
          <p:cNvSpPr txBox="1"/>
          <p:nvPr>
            <p:ph idx="8" type="subTitle"/>
          </p:nvPr>
        </p:nvSpPr>
        <p:spPr>
          <a:xfrm>
            <a:off x="1677312" y="3319598"/>
            <a:ext cx="29361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90" name="Google Shape;190;p2"/>
          <p:cNvSpPr/>
          <p:nvPr/>
        </p:nvSpPr>
        <p:spPr>
          <a:xfrm>
            <a:off x="5057718" y="1378288"/>
            <a:ext cx="519900" cy="51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5057718" y="2315134"/>
            <a:ext cx="519900" cy="51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/>
          <p:cNvSpPr/>
          <p:nvPr/>
        </p:nvSpPr>
        <p:spPr>
          <a:xfrm>
            <a:off x="5057718" y="3234217"/>
            <a:ext cx="519900" cy="51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"/>
          <p:cNvSpPr txBox="1"/>
          <p:nvPr>
            <p:ph idx="9" type="subTitle"/>
          </p:nvPr>
        </p:nvSpPr>
        <p:spPr>
          <a:xfrm>
            <a:off x="1677300" y="3603100"/>
            <a:ext cx="2570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Approach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Examples</a:t>
            </a:r>
            <a:endParaRPr sz="1200"/>
          </a:p>
        </p:txBody>
      </p:sp>
      <p:sp>
        <p:nvSpPr>
          <p:cNvPr id="194" name="Google Shape;194;p2"/>
          <p:cNvSpPr txBox="1"/>
          <p:nvPr>
            <p:ph idx="13" type="title"/>
          </p:nvPr>
        </p:nvSpPr>
        <p:spPr>
          <a:xfrm>
            <a:off x="5006487" y="1482544"/>
            <a:ext cx="611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5" name="Google Shape;195;p2"/>
          <p:cNvSpPr txBox="1"/>
          <p:nvPr>
            <p:ph idx="14" type="subTitle"/>
          </p:nvPr>
        </p:nvSpPr>
        <p:spPr>
          <a:xfrm>
            <a:off x="5640292" y="1159063"/>
            <a:ext cx="2570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196" name="Google Shape;196;p2"/>
          <p:cNvSpPr txBox="1"/>
          <p:nvPr>
            <p:ph idx="15" type="subTitle"/>
          </p:nvPr>
        </p:nvSpPr>
        <p:spPr>
          <a:xfrm>
            <a:off x="5640275" y="1457289"/>
            <a:ext cx="2570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Data Sources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Data Cleaning Pipeline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Control States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 sz="1200"/>
          </a:p>
        </p:txBody>
      </p:sp>
      <p:sp>
        <p:nvSpPr>
          <p:cNvPr id="197" name="Google Shape;197;p2"/>
          <p:cNvSpPr txBox="1"/>
          <p:nvPr>
            <p:ph idx="16" type="title"/>
          </p:nvPr>
        </p:nvSpPr>
        <p:spPr>
          <a:xfrm>
            <a:off x="5023887" y="2373353"/>
            <a:ext cx="576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98" name="Google Shape;198;p2"/>
          <p:cNvSpPr txBox="1"/>
          <p:nvPr>
            <p:ph idx="17" type="subTitle"/>
          </p:nvPr>
        </p:nvSpPr>
        <p:spPr>
          <a:xfrm>
            <a:off x="5640288" y="2150744"/>
            <a:ext cx="2570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Summary Statistics</a:t>
            </a:r>
            <a:endParaRPr/>
          </a:p>
        </p:txBody>
      </p:sp>
      <p:sp>
        <p:nvSpPr>
          <p:cNvPr id="199" name="Google Shape;199;p2"/>
          <p:cNvSpPr txBox="1"/>
          <p:nvPr>
            <p:ph idx="18" type="subTitle"/>
          </p:nvPr>
        </p:nvSpPr>
        <p:spPr>
          <a:xfrm>
            <a:off x="5640300" y="2414464"/>
            <a:ext cx="2570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rPr lang="en" sz="1200"/>
              <a:t>Before and after inclusion of opioid control policies</a:t>
            </a:r>
            <a:endParaRPr sz="1200"/>
          </a:p>
        </p:txBody>
      </p:sp>
      <p:sp>
        <p:nvSpPr>
          <p:cNvPr id="200" name="Google Shape;200;p2"/>
          <p:cNvSpPr txBox="1"/>
          <p:nvPr>
            <p:ph idx="19" type="title"/>
          </p:nvPr>
        </p:nvSpPr>
        <p:spPr>
          <a:xfrm>
            <a:off x="4988787" y="3290143"/>
            <a:ext cx="646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01" name="Google Shape;201;p2"/>
          <p:cNvSpPr txBox="1"/>
          <p:nvPr>
            <p:ph idx="20" type="subTitle"/>
          </p:nvPr>
        </p:nvSpPr>
        <p:spPr>
          <a:xfrm>
            <a:off x="5640291" y="3219862"/>
            <a:ext cx="3503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02" name="Google Shape;202;p2"/>
          <p:cNvSpPr/>
          <p:nvPr/>
        </p:nvSpPr>
        <p:spPr>
          <a:xfrm rot="5400000">
            <a:off x="4392000" y="-345761"/>
            <a:ext cx="360000" cy="105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"/>
          <p:cNvSpPr/>
          <p:nvPr/>
        </p:nvSpPr>
        <p:spPr>
          <a:xfrm>
            <a:off x="5057718" y="4153217"/>
            <a:ext cx="519900" cy="51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"/>
          <p:cNvSpPr txBox="1"/>
          <p:nvPr>
            <p:ph idx="19" type="title"/>
          </p:nvPr>
        </p:nvSpPr>
        <p:spPr>
          <a:xfrm>
            <a:off x="4988787" y="4209144"/>
            <a:ext cx="646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205" name="Google Shape;205;p2"/>
          <p:cNvSpPr txBox="1"/>
          <p:nvPr>
            <p:ph idx="20" type="subTitle"/>
          </p:nvPr>
        </p:nvSpPr>
        <p:spPr>
          <a:xfrm>
            <a:off x="5640291" y="4007512"/>
            <a:ext cx="35037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Interpretation &amp; Conclusion</a:t>
            </a:r>
            <a:endParaRPr/>
          </a:p>
        </p:txBody>
      </p:sp>
      <p:sp>
        <p:nvSpPr>
          <p:cNvPr id="206" name="Google Shape;206;p2"/>
          <p:cNvSpPr txBox="1"/>
          <p:nvPr>
            <p:ph idx="21" type="subTitle"/>
          </p:nvPr>
        </p:nvSpPr>
        <p:spPr>
          <a:xfrm>
            <a:off x="5640275" y="4288938"/>
            <a:ext cx="25707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Succinct overview of findings</a:t>
            </a:r>
            <a:endParaRPr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b22f918f52_10_232"/>
          <p:cNvSpPr txBox="1"/>
          <p:nvPr>
            <p:ph type="title"/>
          </p:nvPr>
        </p:nvSpPr>
        <p:spPr>
          <a:xfrm>
            <a:off x="714374" y="540000"/>
            <a:ext cx="67428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 Statistics – Texas</a:t>
            </a:r>
            <a:endParaRPr/>
          </a:p>
        </p:txBody>
      </p:sp>
      <p:sp>
        <p:nvSpPr>
          <p:cNvPr id="486" name="Google Shape;486;g1b22f918f52_10_232"/>
          <p:cNvSpPr txBox="1"/>
          <p:nvPr/>
        </p:nvSpPr>
        <p:spPr>
          <a:xfrm>
            <a:off x="1642625" y="1228950"/>
            <a:ext cx="61599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Opioid Overdose Deaths (Per 100K Residents)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graphicFrame>
        <p:nvGraphicFramePr>
          <p:cNvPr id="487" name="Google Shape;487;g1b22f918f52_10_232"/>
          <p:cNvGraphicFramePr/>
          <p:nvPr/>
        </p:nvGraphicFramePr>
        <p:xfrm>
          <a:off x="911425" y="1855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{1B06C9EF-8C73-44D3-9EA2-6DC51D0E4B10}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State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Relative To 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Policy Change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Mean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Median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Minimum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Maximum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Controls - M</a:t>
                      </a:r>
                      <a:r>
                        <a:rPr b="1" lang="en"/>
                        <a:t>I,MA,IL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Before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9.41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8.95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8.32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10.95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After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11.88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11.94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11.29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12.36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Texas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Before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10.05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9.22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8.10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12.83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After 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10.55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10.48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9.68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11.56</a:t>
                      </a:r>
                      <a:endParaRPr b="1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0"/>
          <p:cNvSpPr txBox="1"/>
          <p:nvPr>
            <p:ph type="title"/>
          </p:nvPr>
        </p:nvSpPr>
        <p:spPr>
          <a:xfrm>
            <a:off x="714374" y="540000"/>
            <a:ext cx="6742869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 Statistics – Washington</a:t>
            </a:r>
            <a:endParaRPr/>
          </a:p>
        </p:txBody>
      </p:sp>
      <p:sp>
        <p:nvSpPr>
          <p:cNvPr id="493" name="Google Shape;493;p10"/>
          <p:cNvSpPr txBox="1"/>
          <p:nvPr/>
        </p:nvSpPr>
        <p:spPr>
          <a:xfrm>
            <a:off x="1979450" y="1341925"/>
            <a:ext cx="53199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O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pioid Overdose</a:t>
            </a: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 Deaths (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Per 100K Residents)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graphicFrame>
        <p:nvGraphicFramePr>
          <p:cNvPr id="494" name="Google Shape;494;p10"/>
          <p:cNvGraphicFramePr/>
          <p:nvPr/>
        </p:nvGraphicFramePr>
        <p:xfrm>
          <a:off x="911425" y="217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{1B06C9EF-8C73-44D3-9EA2-6DC51D0E4B10}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State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Relative To 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Policy Change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Mean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Median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Minimum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Maximum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Controls - 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CO,MD,NC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Before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14.17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14.17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12.51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15.82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After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15.55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14.81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13.80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18.77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Washington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Before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13.49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14.17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12.02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14.28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After 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13.80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13.77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13.31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14.35</a:t>
                      </a:r>
                      <a:endParaRPr b="1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b22f918f52_13_14"/>
          <p:cNvSpPr txBox="1"/>
          <p:nvPr>
            <p:ph type="title"/>
          </p:nvPr>
        </p:nvSpPr>
        <p:spPr>
          <a:xfrm>
            <a:off x="714374" y="540000"/>
            <a:ext cx="67428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Summary Statistics – Washington</a:t>
            </a:r>
            <a:endParaRPr/>
          </a:p>
        </p:txBody>
      </p:sp>
      <p:sp>
        <p:nvSpPr>
          <p:cNvPr id="500" name="Google Shape;500;g1b22f918f52_13_14"/>
          <p:cNvSpPr txBox="1"/>
          <p:nvPr/>
        </p:nvSpPr>
        <p:spPr>
          <a:xfrm>
            <a:off x="1979450" y="1341925"/>
            <a:ext cx="53199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O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pioid Shipment </a:t>
            </a: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 (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MME 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Per 100K Residents)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graphicFrame>
        <p:nvGraphicFramePr>
          <p:cNvPr id="501" name="Google Shape;501;g1b22f918f52_13_14"/>
          <p:cNvGraphicFramePr/>
          <p:nvPr/>
        </p:nvGraphicFramePr>
        <p:xfrm>
          <a:off x="911425" y="217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{1B06C9EF-8C73-44D3-9EA2-6DC51D0E4B10}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State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Relative To 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Policy Change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Mean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Median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Minimum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Maximum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Controls - 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CO,MD,NC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Before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39837.53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40158.80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36133.56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43220.23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After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44158.75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44259.06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43536.10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44681.09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Washington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Before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76808.29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77468.98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75058.20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77897.69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After 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77487.65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77489.84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77317.16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77655.94</a:t>
                      </a:r>
                      <a:endParaRPr b="1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11"/>
          <p:cNvPicPr preferRelativeResize="0"/>
          <p:nvPr/>
        </p:nvPicPr>
        <p:blipFill rotWithShape="1">
          <a:blip r:embed="rId3">
            <a:alphaModFix/>
          </a:blip>
          <a:srcRect b="22418" l="0" r="0" t="22418"/>
          <a:stretch/>
        </p:blipFill>
        <p:spPr>
          <a:xfrm>
            <a:off x="350" y="27"/>
            <a:ext cx="9143301" cy="1945926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11"/>
          <p:cNvSpPr/>
          <p:nvPr/>
        </p:nvSpPr>
        <p:spPr>
          <a:xfrm>
            <a:off x="-31850" y="2049"/>
            <a:ext cx="9175500" cy="1945800"/>
          </a:xfrm>
          <a:prstGeom prst="rect">
            <a:avLst/>
          </a:prstGeom>
          <a:solidFill>
            <a:srgbClr val="FCC10C">
              <a:alpha val="3686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11"/>
          <p:cNvSpPr/>
          <p:nvPr/>
        </p:nvSpPr>
        <p:spPr>
          <a:xfrm rot="5400000">
            <a:off x="4367825" y="4179150"/>
            <a:ext cx="421200" cy="1507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11"/>
          <p:cNvSpPr/>
          <p:nvPr/>
        </p:nvSpPr>
        <p:spPr>
          <a:xfrm flipH="1">
            <a:off x="3884550" y="2156050"/>
            <a:ext cx="1374900" cy="1354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11"/>
          <p:cNvSpPr txBox="1"/>
          <p:nvPr>
            <p:ph idx="2" type="title"/>
          </p:nvPr>
        </p:nvSpPr>
        <p:spPr>
          <a:xfrm>
            <a:off x="1827300" y="3539125"/>
            <a:ext cx="54894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511" name="Google Shape;511;p11"/>
          <p:cNvSpPr txBox="1"/>
          <p:nvPr>
            <p:ph idx="1" type="subTitle"/>
          </p:nvPr>
        </p:nvSpPr>
        <p:spPr>
          <a:xfrm>
            <a:off x="1902050" y="4090226"/>
            <a:ext cx="5340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12" name="Google Shape;512;p11"/>
          <p:cNvSpPr txBox="1"/>
          <p:nvPr>
            <p:ph type="title"/>
          </p:nvPr>
        </p:nvSpPr>
        <p:spPr>
          <a:xfrm flipH="1">
            <a:off x="3543300" y="2222050"/>
            <a:ext cx="2057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2"/>
          <p:cNvSpPr txBox="1"/>
          <p:nvPr>
            <p:ph type="title"/>
          </p:nvPr>
        </p:nvSpPr>
        <p:spPr>
          <a:xfrm>
            <a:off x="616725" y="540000"/>
            <a:ext cx="81927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Overdose Deaths, Florida</a:t>
            </a:r>
            <a:endParaRPr/>
          </a:p>
        </p:txBody>
      </p:sp>
      <p:sp>
        <p:nvSpPr>
          <p:cNvPr id="518" name="Google Shape;518;p12"/>
          <p:cNvSpPr txBox="1"/>
          <p:nvPr/>
        </p:nvSpPr>
        <p:spPr>
          <a:xfrm>
            <a:off x="3312813" y="1139600"/>
            <a:ext cx="28005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Pre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-</a:t>
            </a: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Post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 Analysis 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19" name="Google Shape;519;p12"/>
          <p:cNvSpPr txBox="1"/>
          <p:nvPr/>
        </p:nvSpPr>
        <p:spPr>
          <a:xfrm>
            <a:off x="5202698" y="1139603"/>
            <a:ext cx="3226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20" name="Google Shape;52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750" y="1703600"/>
            <a:ext cx="5511254" cy="330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b22f918f52_1_1"/>
          <p:cNvSpPr txBox="1"/>
          <p:nvPr>
            <p:ph type="title"/>
          </p:nvPr>
        </p:nvSpPr>
        <p:spPr>
          <a:xfrm>
            <a:off x="714375" y="540000"/>
            <a:ext cx="81927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Overdose Deaths, Florida</a:t>
            </a:r>
            <a:endParaRPr/>
          </a:p>
        </p:txBody>
      </p:sp>
      <p:sp>
        <p:nvSpPr>
          <p:cNvPr id="526" name="Google Shape;526;g1b22f918f52_1_1"/>
          <p:cNvSpPr txBox="1"/>
          <p:nvPr/>
        </p:nvSpPr>
        <p:spPr>
          <a:xfrm>
            <a:off x="2238974" y="1139600"/>
            <a:ext cx="51435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Difference-In-Difference Analysis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27" name="Google Shape;527;g1b22f918f52_1_1"/>
          <p:cNvSpPr txBox="1"/>
          <p:nvPr/>
        </p:nvSpPr>
        <p:spPr>
          <a:xfrm>
            <a:off x="5202698" y="1139603"/>
            <a:ext cx="3226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28" name="Google Shape;528;g1b22f918f52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2038" y="1730850"/>
            <a:ext cx="5437368" cy="33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3"/>
          <p:cNvSpPr txBox="1"/>
          <p:nvPr>
            <p:ph type="title"/>
          </p:nvPr>
        </p:nvSpPr>
        <p:spPr>
          <a:xfrm>
            <a:off x="714374" y="540000"/>
            <a:ext cx="6742869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Shipment, Florida</a:t>
            </a:r>
            <a:endParaRPr/>
          </a:p>
        </p:txBody>
      </p:sp>
      <p:sp>
        <p:nvSpPr>
          <p:cNvPr id="534" name="Google Shape;534;p13"/>
          <p:cNvSpPr txBox="1"/>
          <p:nvPr/>
        </p:nvSpPr>
        <p:spPr>
          <a:xfrm>
            <a:off x="3026375" y="1114200"/>
            <a:ext cx="28005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Pre-Post Analysis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35" name="Google Shape;53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7400" y="1718825"/>
            <a:ext cx="5642211" cy="327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b22f918f52_1_12"/>
          <p:cNvSpPr txBox="1"/>
          <p:nvPr>
            <p:ph type="title"/>
          </p:nvPr>
        </p:nvSpPr>
        <p:spPr>
          <a:xfrm>
            <a:off x="398450" y="549650"/>
            <a:ext cx="81927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Shipment, Florida</a:t>
            </a:r>
            <a:endParaRPr/>
          </a:p>
        </p:txBody>
      </p:sp>
      <p:sp>
        <p:nvSpPr>
          <p:cNvPr id="541" name="Google Shape;541;g1b22f918f52_1_12"/>
          <p:cNvSpPr txBox="1"/>
          <p:nvPr/>
        </p:nvSpPr>
        <p:spPr>
          <a:xfrm>
            <a:off x="2451149" y="1139600"/>
            <a:ext cx="54174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Difference-In-Difference Analysis 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42" name="Google Shape;542;g1b22f918f52_1_12"/>
          <p:cNvSpPr txBox="1"/>
          <p:nvPr/>
        </p:nvSpPr>
        <p:spPr>
          <a:xfrm>
            <a:off x="5260598" y="1139603"/>
            <a:ext cx="3226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43" name="Google Shape;543;g1b22f918f52_1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0375" y="1653650"/>
            <a:ext cx="5603254" cy="33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b22f918f52_13_22"/>
          <p:cNvSpPr txBox="1"/>
          <p:nvPr>
            <p:ph type="title"/>
          </p:nvPr>
        </p:nvSpPr>
        <p:spPr>
          <a:xfrm>
            <a:off x="398450" y="549650"/>
            <a:ext cx="81927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Overdose Deaths, Texas</a:t>
            </a:r>
            <a:endParaRPr/>
          </a:p>
        </p:txBody>
      </p:sp>
      <p:sp>
        <p:nvSpPr>
          <p:cNvPr id="549" name="Google Shape;549;g1b22f918f52_13_22"/>
          <p:cNvSpPr txBox="1"/>
          <p:nvPr/>
        </p:nvSpPr>
        <p:spPr>
          <a:xfrm>
            <a:off x="3173749" y="1139600"/>
            <a:ext cx="54174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Pre-Post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 Analysis 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50" name="Google Shape;550;g1b22f918f52_13_22"/>
          <p:cNvSpPr txBox="1"/>
          <p:nvPr/>
        </p:nvSpPr>
        <p:spPr>
          <a:xfrm>
            <a:off x="5260598" y="1139603"/>
            <a:ext cx="3226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51" name="Google Shape;551;g1b22f918f52_13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6650" y="1785300"/>
            <a:ext cx="5584822" cy="33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b22f918f52_13_32"/>
          <p:cNvSpPr txBox="1"/>
          <p:nvPr>
            <p:ph type="title"/>
          </p:nvPr>
        </p:nvSpPr>
        <p:spPr>
          <a:xfrm>
            <a:off x="398450" y="549650"/>
            <a:ext cx="81927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Overdose Deaths, Texas</a:t>
            </a:r>
            <a:endParaRPr/>
          </a:p>
        </p:txBody>
      </p:sp>
      <p:sp>
        <p:nvSpPr>
          <p:cNvPr id="557" name="Google Shape;557;g1b22f918f52_13_32"/>
          <p:cNvSpPr txBox="1"/>
          <p:nvPr/>
        </p:nvSpPr>
        <p:spPr>
          <a:xfrm>
            <a:off x="2588549" y="1139600"/>
            <a:ext cx="54174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Difference-In-Difference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 Analysis 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58" name="Google Shape;558;g1b22f918f52_13_32"/>
          <p:cNvSpPr txBox="1"/>
          <p:nvPr/>
        </p:nvSpPr>
        <p:spPr>
          <a:xfrm>
            <a:off x="5260598" y="1139603"/>
            <a:ext cx="3226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59" name="Google Shape;559;g1b22f918f52_13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0050" y="1754450"/>
            <a:ext cx="5443903" cy="33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"/>
          <p:cNvPicPr preferRelativeResize="0"/>
          <p:nvPr/>
        </p:nvPicPr>
        <p:blipFill rotWithShape="1">
          <a:blip r:embed="rId3">
            <a:alphaModFix/>
          </a:blip>
          <a:srcRect b="22418" l="0" r="0" t="22418"/>
          <a:stretch/>
        </p:blipFill>
        <p:spPr>
          <a:xfrm>
            <a:off x="350" y="27"/>
            <a:ext cx="9143301" cy="19459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"/>
          <p:cNvSpPr/>
          <p:nvPr/>
        </p:nvSpPr>
        <p:spPr>
          <a:xfrm>
            <a:off x="-31850" y="2049"/>
            <a:ext cx="9175500" cy="1945800"/>
          </a:xfrm>
          <a:prstGeom prst="rect">
            <a:avLst/>
          </a:prstGeom>
          <a:solidFill>
            <a:srgbClr val="FCC10C">
              <a:alpha val="3686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"/>
          <p:cNvSpPr/>
          <p:nvPr/>
        </p:nvSpPr>
        <p:spPr>
          <a:xfrm rot="5400000">
            <a:off x="4367825" y="4179150"/>
            <a:ext cx="421200" cy="1507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"/>
          <p:cNvSpPr/>
          <p:nvPr/>
        </p:nvSpPr>
        <p:spPr>
          <a:xfrm flipH="1">
            <a:off x="3884550" y="2156050"/>
            <a:ext cx="1374900" cy="1354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"/>
          <p:cNvSpPr txBox="1"/>
          <p:nvPr>
            <p:ph idx="2" type="title"/>
          </p:nvPr>
        </p:nvSpPr>
        <p:spPr>
          <a:xfrm>
            <a:off x="1827300" y="3539125"/>
            <a:ext cx="54894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16" name="Google Shape;216;p3"/>
          <p:cNvSpPr txBox="1"/>
          <p:nvPr>
            <p:ph type="title"/>
          </p:nvPr>
        </p:nvSpPr>
        <p:spPr>
          <a:xfrm flipH="1">
            <a:off x="3543300" y="2222050"/>
            <a:ext cx="2057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b22f918f52_13_42"/>
          <p:cNvSpPr txBox="1"/>
          <p:nvPr>
            <p:ph type="title"/>
          </p:nvPr>
        </p:nvSpPr>
        <p:spPr>
          <a:xfrm>
            <a:off x="398450" y="549650"/>
            <a:ext cx="81927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Overdose Deaths, Washington</a:t>
            </a:r>
            <a:endParaRPr/>
          </a:p>
        </p:txBody>
      </p:sp>
      <p:sp>
        <p:nvSpPr>
          <p:cNvPr id="565" name="Google Shape;565;g1b22f918f52_13_42"/>
          <p:cNvSpPr txBox="1"/>
          <p:nvPr/>
        </p:nvSpPr>
        <p:spPr>
          <a:xfrm>
            <a:off x="3173749" y="1139600"/>
            <a:ext cx="54174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Pre-Post Analysis 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66" name="Google Shape;566;g1b22f918f52_13_42"/>
          <p:cNvSpPr txBox="1"/>
          <p:nvPr/>
        </p:nvSpPr>
        <p:spPr>
          <a:xfrm>
            <a:off x="5260598" y="1139603"/>
            <a:ext cx="3226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67" name="Google Shape;567;g1b22f918f52_13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4975" y="1723675"/>
            <a:ext cx="5594038" cy="33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1b22f918f52_13_52"/>
          <p:cNvSpPr txBox="1"/>
          <p:nvPr>
            <p:ph type="title"/>
          </p:nvPr>
        </p:nvSpPr>
        <p:spPr>
          <a:xfrm>
            <a:off x="398450" y="549650"/>
            <a:ext cx="81927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Overdose Deaths, Washington</a:t>
            </a:r>
            <a:endParaRPr/>
          </a:p>
        </p:txBody>
      </p:sp>
      <p:sp>
        <p:nvSpPr>
          <p:cNvPr id="573" name="Google Shape;573;g1b22f918f52_13_52"/>
          <p:cNvSpPr txBox="1"/>
          <p:nvPr/>
        </p:nvSpPr>
        <p:spPr>
          <a:xfrm>
            <a:off x="2383224" y="1139600"/>
            <a:ext cx="54174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Difference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-In-Difference Analysis 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74" name="Google Shape;574;g1b22f918f52_13_52"/>
          <p:cNvSpPr txBox="1"/>
          <p:nvPr/>
        </p:nvSpPr>
        <p:spPr>
          <a:xfrm>
            <a:off x="5260598" y="1139603"/>
            <a:ext cx="3226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75" name="Google Shape;575;g1b22f918f52_13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8750" y="1754450"/>
            <a:ext cx="5526489" cy="33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1b22f918f52_13_62"/>
          <p:cNvSpPr txBox="1"/>
          <p:nvPr>
            <p:ph type="title"/>
          </p:nvPr>
        </p:nvSpPr>
        <p:spPr>
          <a:xfrm>
            <a:off x="398450" y="549650"/>
            <a:ext cx="81927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Shipment, Washington</a:t>
            </a:r>
            <a:endParaRPr/>
          </a:p>
        </p:txBody>
      </p:sp>
      <p:sp>
        <p:nvSpPr>
          <p:cNvPr id="581" name="Google Shape;581;g1b22f918f52_13_62"/>
          <p:cNvSpPr txBox="1"/>
          <p:nvPr/>
        </p:nvSpPr>
        <p:spPr>
          <a:xfrm>
            <a:off x="3286674" y="1139600"/>
            <a:ext cx="54174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Pre-Post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 Analysis 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82" name="Google Shape;582;g1b22f918f52_13_62"/>
          <p:cNvSpPr txBox="1"/>
          <p:nvPr/>
        </p:nvSpPr>
        <p:spPr>
          <a:xfrm>
            <a:off x="5260598" y="1139603"/>
            <a:ext cx="3226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83" name="Google Shape;583;g1b22f918f52_13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4750" y="1754475"/>
            <a:ext cx="5704628" cy="33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b22f918f52_13_72"/>
          <p:cNvSpPr txBox="1"/>
          <p:nvPr>
            <p:ph type="title"/>
          </p:nvPr>
        </p:nvSpPr>
        <p:spPr>
          <a:xfrm>
            <a:off x="398450" y="549650"/>
            <a:ext cx="81927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Opioid Shipment, Washington</a:t>
            </a:r>
            <a:endParaRPr/>
          </a:p>
        </p:txBody>
      </p:sp>
      <p:sp>
        <p:nvSpPr>
          <p:cNvPr id="589" name="Google Shape;589;g1b22f918f52_13_72"/>
          <p:cNvSpPr txBox="1"/>
          <p:nvPr/>
        </p:nvSpPr>
        <p:spPr>
          <a:xfrm>
            <a:off x="2465374" y="1139600"/>
            <a:ext cx="54174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Difference-In-Difference</a:t>
            </a:r>
            <a:r>
              <a:rPr b="1" lang="en" sz="1800">
                <a:solidFill>
                  <a:schemeClr val="dk1"/>
                </a:solidFill>
                <a:highlight>
                  <a:schemeClr val="dk2"/>
                </a:highlight>
                <a:latin typeface="Work Sans"/>
                <a:ea typeface="Work Sans"/>
                <a:cs typeface="Work Sans"/>
                <a:sym typeface="Work Sans"/>
              </a:rPr>
              <a:t> Analysis </a:t>
            </a:r>
            <a:endParaRPr b="1" i="0" sz="1800" u="none" cap="none" strike="noStrike">
              <a:solidFill>
                <a:schemeClr val="dk1"/>
              </a:solidFill>
              <a:highlight>
                <a:schemeClr val="dk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90" name="Google Shape;590;g1b22f918f52_13_72"/>
          <p:cNvSpPr txBox="1"/>
          <p:nvPr/>
        </p:nvSpPr>
        <p:spPr>
          <a:xfrm>
            <a:off x="5260598" y="1139603"/>
            <a:ext cx="3226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591" name="Google Shape;591;g1b22f918f52_13_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6650" y="1764750"/>
            <a:ext cx="5695412" cy="33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17"/>
          <p:cNvPicPr preferRelativeResize="0"/>
          <p:nvPr/>
        </p:nvPicPr>
        <p:blipFill rotWithShape="1">
          <a:blip r:embed="rId3">
            <a:alphaModFix/>
          </a:blip>
          <a:srcRect b="22418" l="0" r="0" t="22418"/>
          <a:stretch/>
        </p:blipFill>
        <p:spPr>
          <a:xfrm>
            <a:off x="350" y="27"/>
            <a:ext cx="9143301" cy="1945926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17"/>
          <p:cNvSpPr/>
          <p:nvPr/>
        </p:nvSpPr>
        <p:spPr>
          <a:xfrm>
            <a:off x="-31850" y="2049"/>
            <a:ext cx="9175500" cy="1945800"/>
          </a:xfrm>
          <a:prstGeom prst="rect">
            <a:avLst/>
          </a:prstGeom>
          <a:solidFill>
            <a:srgbClr val="FCC10C">
              <a:alpha val="3686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7"/>
          <p:cNvSpPr/>
          <p:nvPr/>
        </p:nvSpPr>
        <p:spPr>
          <a:xfrm rot="5400000">
            <a:off x="4367825" y="4179150"/>
            <a:ext cx="421200" cy="1507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17"/>
          <p:cNvSpPr/>
          <p:nvPr/>
        </p:nvSpPr>
        <p:spPr>
          <a:xfrm flipH="1">
            <a:off x="3884550" y="2156050"/>
            <a:ext cx="1374900" cy="1354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17"/>
          <p:cNvSpPr txBox="1"/>
          <p:nvPr>
            <p:ph idx="2" type="title"/>
          </p:nvPr>
        </p:nvSpPr>
        <p:spPr>
          <a:xfrm>
            <a:off x="920075" y="3541813"/>
            <a:ext cx="73167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Interpretation &amp; Conclusion </a:t>
            </a:r>
            <a:endParaRPr/>
          </a:p>
        </p:txBody>
      </p:sp>
      <p:sp>
        <p:nvSpPr>
          <p:cNvPr id="601" name="Google Shape;601;p17"/>
          <p:cNvSpPr txBox="1"/>
          <p:nvPr>
            <p:ph type="title"/>
          </p:nvPr>
        </p:nvSpPr>
        <p:spPr>
          <a:xfrm flipH="1">
            <a:off x="3543300" y="2222050"/>
            <a:ext cx="2057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07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b22f918f52_3_41"/>
          <p:cNvSpPr txBox="1"/>
          <p:nvPr>
            <p:ph idx="1" type="subTitle"/>
          </p:nvPr>
        </p:nvSpPr>
        <p:spPr>
          <a:xfrm>
            <a:off x="1544400" y="981075"/>
            <a:ext cx="6055200" cy="36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/>
              <a:t>Observations with &lt; 10 by county and year are not captured. 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/>
              <a:t>Interaction between pretest and the intervention threats internal validity in pre-post analysis. 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/>
              <a:t>Difference-in-difference analysis </a:t>
            </a:r>
            <a:r>
              <a:rPr lang="en" sz="1600"/>
              <a:t>assumed</a:t>
            </a:r>
            <a:r>
              <a:rPr lang="en" sz="1600"/>
              <a:t> treatment and control groups to be similar in every way other than the intervention. The association established in the </a:t>
            </a:r>
            <a:r>
              <a:rPr lang="en" sz="1600"/>
              <a:t>analysis</a:t>
            </a:r>
            <a:r>
              <a:rPr lang="en" sz="1600"/>
              <a:t> may be confounded by other factors. </a:t>
            </a:r>
            <a:endParaRPr sz="1600"/>
          </a:p>
        </p:txBody>
      </p:sp>
      <p:sp>
        <p:nvSpPr>
          <p:cNvPr id="607" name="Google Shape;607;g1b22f918f52_3_41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Limitations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b22f918f52_10_211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Conclusion</a:t>
            </a:r>
            <a:endParaRPr/>
          </a:p>
        </p:txBody>
      </p:sp>
      <p:graphicFrame>
        <p:nvGraphicFramePr>
          <p:cNvPr id="613" name="Google Shape;613;g1b22f918f52_10_211"/>
          <p:cNvGraphicFramePr/>
          <p:nvPr/>
        </p:nvGraphicFramePr>
        <p:xfrm>
          <a:off x="826300" y="2078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{815EF7DD-9569-4679-BDAD-661CC098772A}</a:tableStyleId>
              </a:tblPr>
              <a:tblGrid>
                <a:gridCol w="1956500"/>
                <a:gridCol w="2633625"/>
                <a:gridCol w="2633625"/>
              </a:tblGrid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FLORIDA</a:t>
                      </a:r>
                      <a:endParaRPr b="1" u="none" cap="none" strike="noStrike"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Effective</a:t>
                      </a: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 </a:t>
                      </a:r>
                      <a:endParaRPr sz="1400" u="none" cap="none" strike="noStrike"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C10C">
                        <a:alpha val="564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Effective</a:t>
                      </a:r>
                      <a:endParaRPr b="1" sz="1400" u="none" cap="none" strike="noStrike"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TEXAS</a:t>
                      </a:r>
                      <a:endParaRPr b="1" u="none" cap="none" strike="noStrike"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Ineffective</a:t>
                      </a:r>
                      <a:endParaRPr b="1" sz="1400" u="none" cap="none" strike="noStrike"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C10C">
                        <a:alpha val="5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i="1"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N/A</a:t>
                      </a:r>
                      <a:endParaRPr i="1" sz="1400" u="none" cap="none" strike="noStrike"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WASHINGTON</a:t>
                      </a:r>
                      <a:endParaRPr b="1" u="none" cap="none" strike="noStrike"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Ineffective</a:t>
                      </a:r>
                      <a:endParaRPr sz="1400" u="none" cap="none" strike="noStrike"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C10C">
                        <a:alpha val="5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Effective</a:t>
                      </a:r>
                      <a:endParaRPr b="1" sz="1400" u="none" cap="none" strike="noStrike"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sp>
        <p:nvSpPr>
          <p:cNvPr id="614" name="Google Shape;614;g1b22f918f52_10_211"/>
          <p:cNvSpPr txBox="1"/>
          <p:nvPr/>
        </p:nvSpPr>
        <p:spPr>
          <a:xfrm>
            <a:off x="2782800" y="2074600"/>
            <a:ext cx="263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OPIOID OVERDOSE DEATHS</a:t>
            </a:r>
            <a:endParaRPr b="1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15" name="Google Shape;615;g1b22f918f52_10_211"/>
          <p:cNvSpPr txBox="1"/>
          <p:nvPr/>
        </p:nvSpPr>
        <p:spPr>
          <a:xfrm>
            <a:off x="5416425" y="2074600"/>
            <a:ext cx="263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OPIOID SHIPMENT</a:t>
            </a:r>
            <a:endParaRPr b="1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0" name="Google Shape;620;g1b22f918f52_13_82"/>
          <p:cNvPicPr preferRelativeResize="0"/>
          <p:nvPr/>
        </p:nvPicPr>
        <p:blipFill rotWithShape="1">
          <a:blip r:embed="rId3">
            <a:alphaModFix/>
          </a:blip>
          <a:srcRect b="0" l="44082" r="11594" t="0"/>
          <a:stretch/>
        </p:blipFill>
        <p:spPr>
          <a:xfrm>
            <a:off x="5066400" y="0"/>
            <a:ext cx="4077601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21" name="Google Shape;621;g1b22f918f52_13_82"/>
          <p:cNvSpPr/>
          <p:nvPr/>
        </p:nvSpPr>
        <p:spPr>
          <a:xfrm>
            <a:off x="5066400" y="0"/>
            <a:ext cx="1857300" cy="5143500"/>
          </a:xfrm>
          <a:prstGeom prst="rect">
            <a:avLst/>
          </a:prstGeom>
          <a:solidFill>
            <a:srgbClr val="FCC10C">
              <a:alpha val="368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g1b22f918f52_13_82"/>
          <p:cNvSpPr txBox="1"/>
          <p:nvPr>
            <p:ph idx="4294967295" type="ctrTitle"/>
          </p:nvPr>
        </p:nvSpPr>
        <p:spPr>
          <a:xfrm rot="-284">
            <a:off x="757566" y="2157744"/>
            <a:ext cx="36366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500"/>
              <a:t>THANK YOU!</a:t>
            </a:r>
            <a:endParaRPr sz="5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/>
          <p:cNvSpPr/>
          <p:nvPr/>
        </p:nvSpPr>
        <p:spPr>
          <a:xfrm>
            <a:off x="2751151" y="1616697"/>
            <a:ext cx="882000" cy="882000"/>
          </a:xfrm>
          <a:prstGeom prst="rect">
            <a:avLst/>
          </a:prstGeom>
          <a:solidFill>
            <a:schemeClr val="dk2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4"/>
          <p:cNvSpPr/>
          <p:nvPr/>
        </p:nvSpPr>
        <p:spPr>
          <a:xfrm>
            <a:off x="2751151" y="2490202"/>
            <a:ext cx="882000" cy="882600"/>
          </a:xfrm>
          <a:prstGeom prst="rect">
            <a:avLst/>
          </a:prstGeom>
          <a:solidFill>
            <a:srgbClr val="FCC10C">
              <a:alpha val="56862"/>
            </a:srgbClr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4"/>
          <p:cNvSpPr/>
          <p:nvPr/>
        </p:nvSpPr>
        <p:spPr>
          <a:xfrm>
            <a:off x="2751151" y="3372847"/>
            <a:ext cx="882000" cy="882600"/>
          </a:xfrm>
          <a:prstGeom prst="rect">
            <a:avLst/>
          </a:prstGeom>
          <a:solidFill>
            <a:schemeClr val="dk2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4"/>
          <p:cNvSpPr txBox="1"/>
          <p:nvPr>
            <p:ph idx="4"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THE OPIOID EPIDEMIC </a:t>
            </a:r>
            <a:r>
              <a:rPr b="0" lang="en"/>
              <a:t>BY THE NUMBERS</a:t>
            </a:r>
            <a:endParaRPr b="0"/>
          </a:p>
        </p:txBody>
      </p:sp>
      <p:sp>
        <p:nvSpPr>
          <p:cNvPr id="225" name="Google Shape;225;p4"/>
          <p:cNvSpPr txBox="1"/>
          <p:nvPr>
            <p:ph idx="1" type="subTitle"/>
          </p:nvPr>
        </p:nvSpPr>
        <p:spPr>
          <a:xfrm>
            <a:off x="3967761" y="1609802"/>
            <a:ext cx="2322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1.6 Million</a:t>
            </a:r>
            <a:endParaRPr/>
          </a:p>
        </p:txBody>
      </p:sp>
      <p:sp>
        <p:nvSpPr>
          <p:cNvPr id="226" name="Google Shape;226;p4"/>
          <p:cNvSpPr txBox="1"/>
          <p:nvPr>
            <p:ph idx="5" type="subTitle"/>
          </p:nvPr>
        </p:nvSpPr>
        <p:spPr>
          <a:xfrm>
            <a:off x="3967761" y="1893302"/>
            <a:ext cx="32403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People misused prescription pain relievers for the first time </a:t>
            </a:r>
            <a:endParaRPr/>
          </a:p>
        </p:txBody>
      </p:sp>
      <p:sp>
        <p:nvSpPr>
          <p:cNvPr id="227" name="Google Shape;227;p4"/>
          <p:cNvSpPr txBox="1"/>
          <p:nvPr>
            <p:ph idx="6" type="subTitle"/>
          </p:nvPr>
        </p:nvSpPr>
        <p:spPr>
          <a:xfrm>
            <a:off x="3967761" y="2490202"/>
            <a:ext cx="23223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10.1 Million</a:t>
            </a:r>
            <a:endParaRPr/>
          </a:p>
        </p:txBody>
      </p:sp>
      <p:sp>
        <p:nvSpPr>
          <p:cNvPr id="228" name="Google Shape;228;p4"/>
          <p:cNvSpPr txBox="1"/>
          <p:nvPr>
            <p:ph idx="7" type="subTitle"/>
          </p:nvPr>
        </p:nvSpPr>
        <p:spPr>
          <a:xfrm>
            <a:off x="3967761" y="2773702"/>
            <a:ext cx="29979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People misused prescription opioids in 2019</a:t>
            </a:r>
            <a:endParaRPr/>
          </a:p>
        </p:txBody>
      </p:sp>
      <p:sp>
        <p:nvSpPr>
          <p:cNvPr id="229" name="Google Shape;229;p4"/>
          <p:cNvSpPr txBox="1"/>
          <p:nvPr>
            <p:ph idx="8" type="subTitle"/>
          </p:nvPr>
        </p:nvSpPr>
        <p:spPr>
          <a:xfrm>
            <a:off x="3967761" y="3387102"/>
            <a:ext cx="23223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70,630</a:t>
            </a:r>
            <a:endParaRPr/>
          </a:p>
        </p:txBody>
      </p:sp>
      <p:sp>
        <p:nvSpPr>
          <p:cNvPr id="230" name="Google Shape;230;p4"/>
          <p:cNvSpPr txBox="1"/>
          <p:nvPr>
            <p:ph idx="9" type="subTitle"/>
          </p:nvPr>
        </p:nvSpPr>
        <p:spPr>
          <a:xfrm>
            <a:off x="3967761" y="3670602"/>
            <a:ext cx="23223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People died from drug overdose in 2019</a:t>
            </a:r>
            <a:endParaRPr/>
          </a:p>
        </p:txBody>
      </p:sp>
      <p:grpSp>
        <p:nvGrpSpPr>
          <p:cNvPr id="231" name="Google Shape;231;p4"/>
          <p:cNvGrpSpPr/>
          <p:nvPr/>
        </p:nvGrpSpPr>
        <p:grpSpPr>
          <a:xfrm>
            <a:off x="2898010" y="1698517"/>
            <a:ext cx="589820" cy="720000"/>
            <a:chOff x="-24694925" y="3518700"/>
            <a:chExt cx="242625" cy="296175"/>
          </a:xfrm>
        </p:grpSpPr>
        <p:sp>
          <p:nvSpPr>
            <p:cNvPr id="232" name="Google Shape;232;p4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" name="Google Shape;236;p4"/>
          <p:cNvGrpSpPr/>
          <p:nvPr/>
        </p:nvGrpSpPr>
        <p:grpSpPr>
          <a:xfrm>
            <a:off x="2832121" y="2570382"/>
            <a:ext cx="720061" cy="720000"/>
            <a:chOff x="-25094250" y="3547050"/>
            <a:chExt cx="295400" cy="295375"/>
          </a:xfrm>
        </p:grpSpPr>
        <p:sp>
          <p:nvSpPr>
            <p:cNvPr id="237" name="Google Shape;237;p4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p4"/>
          <p:cNvSpPr/>
          <p:nvPr/>
        </p:nvSpPr>
        <p:spPr>
          <a:xfrm>
            <a:off x="2832121" y="3465397"/>
            <a:ext cx="720059" cy="720000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5"/>
          <p:cNvPicPr preferRelativeResize="0"/>
          <p:nvPr/>
        </p:nvPicPr>
        <p:blipFill rotWithShape="1">
          <a:blip r:embed="rId3">
            <a:alphaModFix/>
          </a:blip>
          <a:srcRect b="22418" l="0" r="0" t="22418"/>
          <a:stretch/>
        </p:blipFill>
        <p:spPr>
          <a:xfrm>
            <a:off x="350" y="27"/>
            <a:ext cx="9143301" cy="194592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5"/>
          <p:cNvSpPr/>
          <p:nvPr/>
        </p:nvSpPr>
        <p:spPr>
          <a:xfrm>
            <a:off x="-31850" y="2049"/>
            <a:ext cx="9175500" cy="1945800"/>
          </a:xfrm>
          <a:prstGeom prst="rect">
            <a:avLst/>
          </a:prstGeom>
          <a:solidFill>
            <a:srgbClr val="FCC10C">
              <a:alpha val="3686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5"/>
          <p:cNvSpPr/>
          <p:nvPr/>
        </p:nvSpPr>
        <p:spPr>
          <a:xfrm rot="5400000">
            <a:off x="4367825" y="4179150"/>
            <a:ext cx="421200" cy="1507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5"/>
          <p:cNvSpPr/>
          <p:nvPr/>
        </p:nvSpPr>
        <p:spPr>
          <a:xfrm flipH="1">
            <a:off x="3884550" y="2156050"/>
            <a:ext cx="1374900" cy="1354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5"/>
          <p:cNvSpPr txBox="1"/>
          <p:nvPr>
            <p:ph idx="2" type="title"/>
          </p:nvPr>
        </p:nvSpPr>
        <p:spPr>
          <a:xfrm>
            <a:off x="1827300" y="3539125"/>
            <a:ext cx="54894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Research Design</a:t>
            </a:r>
            <a:endParaRPr/>
          </a:p>
        </p:txBody>
      </p:sp>
      <p:sp>
        <p:nvSpPr>
          <p:cNvPr id="252" name="Google Shape;252;p5"/>
          <p:cNvSpPr txBox="1"/>
          <p:nvPr>
            <p:ph type="title"/>
          </p:nvPr>
        </p:nvSpPr>
        <p:spPr>
          <a:xfrm flipH="1">
            <a:off x="3543300" y="2222050"/>
            <a:ext cx="2057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b22f918f52_0_10"/>
          <p:cNvSpPr/>
          <p:nvPr/>
        </p:nvSpPr>
        <p:spPr>
          <a:xfrm>
            <a:off x="2751151" y="2063347"/>
            <a:ext cx="882000" cy="882000"/>
          </a:xfrm>
          <a:prstGeom prst="rect">
            <a:avLst/>
          </a:prstGeom>
          <a:solidFill>
            <a:schemeClr val="dk2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1b22f918f52_0_10"/>
          <p:cNvSpPr/>
          <p:nvPr/>
        </p:nvSpPr>
        <p:spPr>
          <a:xfrm>
            <a:off x="2751151" y="3181477"/>
            <a:ext cx="882000" cy="882600"/>
          </a:xfrm>
          <a:prstGeom prst="rect">
            <a:avLst/>
          </a:prstGeom>
          <a:solidFill>
            <a:srgbClr val="FCC10C">
              <a:alpha val="56860"/>
            </a:srgbClr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1b22f918f52_0_10"/>
          <p:cNvSpPr txBox="1"/>
          <p:nvPr>
            <p:ph idx="4"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0" lang="en"/>
              <a:t>AIM OF THE ANALYSIS:</a:t>
            </a:r>
            <a:endParaRPr b="0"/>
          </a:p>
        </p:txBody>
      </p:sp>
      <p:sp>
        <p:nvSpPr>
          <p:cNvPr id="260" name="Google Shape;260;g1b22f918f52_0_10"/>
          <p:cNvSpPr txBox="1"/>
          <p:nvPr>
            <p:ph idx="5" type="subTitle"/>
          </p:nvPr>
        </p:nvSpPr>
        <p:spPr>
          <a:xfrm>
            <a:off x="3846561" y="2012027"/>
            <a:ext cx="32403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Estimate the effects of opioid control policies on </a:t>
            </a:r>
            <a:r>
              <a:rPr b="1" lang="en"/>
              <a:t>opioid shipments</a:t>
            </a:r>
            <a:r>
              <a:rPr lang="en"/>
              <a:t> and </a:t>
            </a:r>
            <a:r>
              <a:rPr b="1" lang="en"/>
              <a:t>opioid</a:t>
            </a:r>
            <a:r>
              <a:rPr lang="en"/>
              <a:t> </a:t>
            </a:r>
            <a:r>
              <a:rPr b="1" lang="en"/>
              <a:t>overdose deaths</a:t>
            </a:r>
            <a:r>
              <a:rPr lang="en"/>
              <a:t> in Florida and Washington</a:t>
            </a:r>
            <a:endParaRPr/>
          </a:p>
        </p:txBody>
      </p:sp>
      <p:sp>
        <p:nvSpPr>
          <p:cNvPr id="261" name="Google Shape;261;g1b22f918f52_0_10"/>
          <p:cNvSpPr txBox="1"/>
          <p:nvPr>
            <p:ph idx="7" type="subTitle"/>
          </p:nvPr>
        </p:nvSpPr>
        <p:spPr>
          <a:xfrm>
            <a:off x="3846561" y="3181477"/>
            <a:ext cx="29979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Estimate the effects of opioid control policies on </a:t>
            </a:r>
            <a:r>
              <a:rPr b="1" lang="en"/>
              <a:t>opioid</a:t>
            </a:r>
            <a:r>
              <a:rPr lang="en"/>
              <a:t> </a:t>
            </a:r>
            <a:r>
              <a:rPr b="1" lang="en"/>
              <a:t>overdose deaths </a:t>
            </a:r>
            <a:r>
              <a:rPr lang="en"/>
              <a:t>in Texas</a:t>
            </a:r>
            <a:endParaRPr/>
          </a:p>
        </p:txBody>
      </p:sp>
      <p:grpSp>
        <p:nvGrpSpPr>
          <p:cNvPr id="262" name="Google Shape;262;g1b22f918f52_0_10"/>
          <p:cNvGrpSpPr/>
          <p:nvPr/>
        </p:nvGrpSpPr>
        <p:grpSpPr>
          <a:xfrm>
            <a:off x="2855737" y="3260353"/>
            <a:ext cx="672837" cy="622187"/>
            <a:chOff x="-5611575" y="3272950"/>
            <a:chExt cx="294600" cy="291450"/>
          </a:xfrm>
        </p:grpSpPr>
        <p:sp>
          <p:nvSpPr>
            <p:cNvPr id="263" name="Google Shape;263;g1b22f918f52_0_10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g1b22f918f52_0_10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g1b22f918f52_0_10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g1b22f918f52_0_10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g1b22f918f52_0_10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" name="Google Shape;268;g1b22f918f52_0_10"/>
          <p:cNvGrpSpPr/>
          <p:nvPr/>
        </p:nvGrpSpPr>
        <p:grpSpPr>
          <a:xfrm>
            <a:off x="2925684" y="2170236"/>
            <a:ext cx="534382" cy="668238"/>
            <a:chOff x="-3365275" y="3253275"/>
            <a:chExt cx="222150" cy="291425"/>
          </a:xfrm>
        </p:grpSpPr>
        <p:sp>
          <p:nvSpPr>
            <p:cNvPr id="269" name="Google Shape;269;g1b22f918f52_0_10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b22f918f52_0_10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b22f918f52_10_8"/>
          <p:cNvSpPr txBox="1"/>
          <p:nvPr>
            <p:ph idx="1" type="subTitle"/>
          </p:nvPr>
        </p:nvSpPr>
        <p:spPr>
          <a:xfrm>
            <a:off x="931798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276" name="Google Shape;276;g1b22f918f52_10_8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Pre-Post Analysis</a:t>
            </a:r>
            <a:endParaRPr/>
          </a:p>
        </p:txBody>
      </p:sp>
      <p:sp>
        <p:nvSpPr>
          <p:cNvPr id="277" name="Google Shape;277;g1b22f918f52_10_8"/>
          <p:cNvSpPr txBox="1"/>
          <p:nvPr>
            <p:ph idx="2" type="subTitle"/>
          </p:nvPr>
        </p:nvSpPr>
        <p:spPr>
          <a:xfrm>
            <a:off x="805000" y="3004550"/>
            <a:ext cx="25422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State’s outcome compared to pre and post policy implementation</a:t>
            </a:r>
            <a:endParaRPr/>
          </a:p>
        </p:txBody>
      </p:sp>
      <p:sp>
        <p:nvSpPr>
          <p:cNvPr id="278" name="Google Shape;278;g1b22f918f52_10_8"/>
          <p:cNvSpPr txBox="1"/>
          <p:nvPr>
            <p:ph idx="3" type="subTitle"/>
          </p:nvPr>
        </p:nvSpPr>
        <p:spPr>
          <a:xfrm>
            <a:off x="6074212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SHORTCOMINGS</a:t>
            </a:r>
            <a:endParaRPr/>
          </a:p>
        </p:txBody>
      </p:sp>
      <p:sp>
        <p:nvSpPr>
          <p:cNvPr id="279" name="Google Shape;279;g1b22f918f52_10_8"/>
          <p:cNvSpPr txBox="1"/>
          <p:nvPr>
            <p:ph idx="4" type="subTitle"/>
          </p:nvPr>
        </p:nvSpPr>
        <p:spPr>
          <a:xfrm>
            <a:off x="6074212" y="300455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Not robust to policy changes on a larger scale</a:t>
            </a:r>
            <a:endParaRPr/>
          </a:p>
        </p:txBody>
      </p:sp>
      <p:sp>
        <p:nvSpPr>
          <p:cNvPr id="280" name="Google Shape;280;g1b22f918f52_10_8"/>
          <p:cNvSpPr txBox="1"/>
          <p:nvPr>
            <p:ph idx="5" type="subTitle"/>
          </p:nvPr>
        </p:nvSpPr>
        <p:spPr>
          <a:xfrm>
            <a:off x="3503025" y="2628800"/>
            <a:ext cx="2137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SIMPLE</a:t>
            </a:r>
            <a:endParaRPr/>
          </a:p>
        </p:txBody>
      </p:sp>
      <p:sp>
        <p:nvSpPr>
          <p:cNvPr id="281" name="Google Shape;281;g1b22f918f52_10_8"/>
          <p:cNvSpPr txBox="1"/>
          <p:nvPr>
            <p:ph idx="6" type="subTitle"/>
          </p:nvPr>
        </p:nvSpPr>
        <p:spPr>
          <a:xfrm>
            <a:off x="3503025" y="3004550"/>
            <a:ext cx="2137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Comparing state only to itself - intuitive causal inference</a:t>
            </a:r>
            <a:endParaRPr/>
          </a:p>
        </p:txBody>
      </p:sp>
      <p:sp>
        <p:nvSpPr>
          <p:cNvPr id="282" name="Google Shape;282;g1b22f918f52_10_8"/>
          <p:cNvSpPr/>
          <p:nvPr/>
        </p:nvSpPr>
        <p:spPr>
          <a:xfrm>
            <a:off x="1707596" y="1976050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1b22f918f52_10_8"/>
          <p:cNvSpPr/>
          <p:nvPr/>
        </p:nvSpPr>
        <p:spPr>
          <a:xfrm>
            <a:off x="4278637" y="1976050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1b22f918f52_10_8"/>
          <p:cNvSpPr/>
          <p:nvPr/>
        </p:nvSpPr>
        <p:spPr>
          <a:xfrm>
            <a:off x="6849670" y="1976050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1b22f918f52_10_8"/>
          <p:cNvGrpSpPr/>
          <p:nvPr/>
        </p:nvGrpSpPr>
        <p:grpSpPr>
          <a:xfrm>
            <a:off x="1790300" y="2054394"/>
            <a:ext cx="420775" cy="420811"/>
            <a:chOff x="-5251625" y="3272950"/>
            <a:chExt cx="292225" cy="292250"/>
          </a:xfrm>
        </p:grpSpPr>
        <p:sp>
          <p:nvSpPr>
            <p:cNvPr id="286" name="Google Shape;286;g1b22f918f52_10_8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1b22f918f52_10_8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1b22f918f52_10_8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" name="Google Shape;289;g1b22f918f52_10_8"/>
          <p:cNvGrpSpPr/>
          <p:nvPr/>
        </p:nvGrpSpPr>
        <p:grpSpPr>
          <a:xfrm>
            <a:off x="4422548" y="2087541"/>
            <a:ext cx="298377" cy="354519"/>
            <a:chOff x="-48233050" y="3569725"/>
            <a:chExt cx="252050" cy="299475"/>
          </a:xfrm>
        </p:grpSpPr>
        <p:sp>
          <p:nvSpPr>
            <p:cNvPr id="290" name="Google Shape;290;g1b22f918f52_10_8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1b22f918f52_10_8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1b22f918f52_10_8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3" name="Google Shape;293;g1b22f918f52_10_8"/>
          <p:cNvSpPr/>
          <p:nvPr/>
        </p:nvSpPr>
        <p:spPr>
          <a:xfrm>
            <a:off x="6966283" y="2087994"/>
            <a:ext cx="353645" cy="353615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b22f918f52_10_28"/>
          <p:cNvSpPr txBox="1"/>
          <p:nvPr>
            <p:ph type="title"/>
          </p:nvPr>
        </p:nvSpPr>
        <p:spPr>
          <a:xfrm>
            <a:off x="905700" y="539990"/>
            <a:ext cx="7332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Difference-in-Difference Analysis</a:t>
            </a:r>
            <a:endParaRPr/>
          </a:p>
        </p:txBody>
      </p:sp>
      <p:sp>
        <p:nvSpPr>
          <p:cNvPr id="299" name="Google Shape;299;g1b22f918f52_10_28"/>
          <p:cNvSpPr txBox="1"/>
          <p:nvPr>
            <p:ph idx="1" type="subTitle"/>
          </p:nvPr>
        </p:nvSpPr>
        <p:spPr>
          <a:xfrm>
            <a:off x="1272341" y="1566650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300" name="Google Shape;300;g1b22f918f52_10_28"/>
          <p:cNvSpPr txBox="1"/>
          <p:nvPr>
            <p:ph idx="2" type="subTitle"/>
          </p:nvPr>
        </p:nvSpPr>
        <p:spPr>
          <a:xfrm>
            <a:off x="1272351" y="1899550"/>
            <a:ext cx="20415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We add a </a:t>
            </a:r>
            <a:r>
              <a:rPr b="1" lang="en"/>
              <a:t>set of different states</a:t>
            </a:r>
            <a:r>
              <a:rPr lang="en"/>
              <a:t> to compare our changes to</a:t>
            </a:r>
            <a:endParaRPr/>
          </a:p>
        </p:txBody>
      </p:sp>
      <p:sp>
        <p:nvSpPr>
          <p:cNvPr id="301" name="Google Shape;301;g1b22f918f52_10_28"/>
          <p:cNvSpPr txBox="1"/>
          <p:nvPr>
            <p:ph idx="3" type="subTitle"/>
          </p:nvPr>
        </p:nvSpPr>
        <p:spPr>
          <a:xfrm>
            <a:off x="5871219" y="1566638"/>
            <a:ext cx="20415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ADDS CONTEXT</a:t>
            </a:r>
            <a:endParaRPr/>
          </a:p>
        </p:txBody>
      </p:sp>
      <p:sp>
        <p:nvSpPr>
          <p:cNvPr id="302" name="Google Shape;302;g1b22f918f52_10_28"/>
          <p:cNvSpPr txBox="1"/>
          <p:nvPr>
            <p:ph idx="4" type="subTitle"/>
          </p:nvPr>
        </p:nvSpPr>
        <p:spPr>
          <a:xfrm>
            <a:off x="5871225" y="1899550"/>
            <a:ext cx="20415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Do we see the same trends across comparison states?</a:t>
            </a:r>
            <a:endParaRPr/>
          </a:p>
        </p:txBody>
      </p:sp>
      <p:sp>
        <p:nvSpPr>
          <p:cNvPr id="303" name="Google Shape;303;g1b22f918f52_10_28"/>
          <p:cNvSpPr/>
          <p:nvPr/>
        </p:nvSpPr>
        <p:spPr>
          <a:xfrm>
            <a:off x="3590550" y="2013725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g1b22f918f52_10_28"/>
          <p:cNvSpPr/>
          <p:nvPr/>
        </p:nvSpPr>
        <p:spPr>
          <a:xfrm>
            <a:off x="5076212" y="2013725"/>
            <a:ext cx="586200" cy="57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5" name="Google Shape;305;g1b22f918f52_10_28"/>
          <p:cNvGrpSpPr/>
          <p:nvPr/>
        </p:nvGrpSpPr>
        <p:grpSpPr>
          <a:xfrm>
            <a:off x="5192474" y="2124688"/>
            <a:ext cx="353645" cy="355557"/>
            <a:chOff x="-33286325" y="3944800"/>
            <a:chExt cx="291450" cy="293025"/>
          </a:xfrm>
        </p:grpSpPr>
        <p:sp>
          <p:nvSpPr>
            <p:cNvPr id="306" name="Google Shape;306;g1b22f918f52_10_28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g1b22f918f52_10_28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g1b22f918f52_10_28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g1b22f918f52_10_28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" name="Google Shape;310;g1b22f918f52_10_28"/>
          <p:cNvGrpSpPr/>
          <p:nvPr/>
        </p:nvGrpSpPr>
        <p:grpSpPr>
          <a:xfrm>
            <a:off x="3709085" y="2127891"/>
            <a:ext cx="349133" cy="349163"/>
            <a:chOff x="3497300" y="3955025"/>
            <a:chExt cx="295375" cy="295400"/>
          </a:xfrm>
        </p:grpSpPr>
        <p:sp>
          <p:nvSpPr>
            <p:cNvPr id="311" name="Google Shape;311;g1b22f918f52_10_28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g1b22f918f52_10_28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g1b22f918f52_10_28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6"/>
          <p:cNvPicPr preferRelativeResize="0"/>
          <p:nvPr/>
        </p:nvPicPr>
        <p:blipFill rotWithShape="1">
          <a:blip r:embed="rId3">
            <a:alphaModFix/>
          </a:blip>
          <a:srcRect b="22418" l="0" r="0" t="22418"/>
          <a:stretch/>
        </p:blipFill>
        <p:spPr>
          <a:xfrm>
            <a:off x="350" y="27"/>
            <a:ext cx="9143301" cy="1945926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6"/>
          <p:cNvSpPr/>
          <p:nvPr/>
        </p:nvSpPr>
        <p:spPr>
          <a:xfrm>
            <a:off x="-31850" y="2049"/>
            <a:ext cx="9175500" cy="1945800"/>
          </a:xfrm>
          <a:prstGeom prst="rect">
            <a:avLst/>
          </a:prstGeom>
          <a:solidFill>
            <a:srgbClr val="FCC10C">
              <a:alpha val="3686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6"/>
          <p:cNvSpPr/>
          <p:nvPr/>
        </p:nvSpPr>
        <p:spPr>
          <a:xfrm rot="5400000">
            <a:off x="4367825" y="4179150"/>
            <a:ext cx="421200" cy="1507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6"/>
          <p:cNvSpPr/>
          <p:nvPr/>
        </p:nvSpPr>
        <p:spPr>
          <a:xfrm flipH="1">
            <a:off x="3884550" y="2156050"/>
            <a:ext cx="1374900" cy="1354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6"/>
          <p:cNvSpPr txBox="1"/>
          <p:nvPr>
            <p:ph idx="2" type="title"/>
          </p:nvPr>
        </p:nvSpPr>
        <p:spPr>
          <a:xfrm>
            <a:off x="1827300" y="3539125"/>
            <a:ext cx="54894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323" name="Google Shape;323;p6"/>
          <p:cNvSpPr txBox="1"/>
          <p:nvPr>
            <p:ph type="title"/>
          </p:nvPr>
        </p:nvSpPr>
        <p:spPr>
          <a:xfrm flipH="1">
            <a:off x="3543300" y="2222050"/>
            <a:ext cx="2057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rug Addiction by Slidesgo">
  <a:themeElements>
    <a:clrScheme name="Simple Light">
      <a:dk1>
        <a:srgbClr val="000000"/>
      </a:dk1>
      <a:lt1>
        <a:srgbClr val="FFFFFF"/>
      </a:lt1>
      <a:dk2>
        <a:srgbClr val="FCC10C"/>
      </a:dk2>
      <a:lt2>
        <a:srgbClr val="F3F3F3"/>
      </a:lt2>
      <a:accent1>
        <a:srgbClr val="D9D9D9"/>
      </a:accent1>
      <a:accent2>
        <a:srgbClr val="212121"/>
      </a:accent2>
      <a:accent3>
        <a:srgbClr val="FFFFFF"/>
      </a:accent3>
      <a:accent4>
        <a:srgbClr val="FCC10C"/>
      </a:accent4>
      <a:accent5>
        <a:srgbClr val="F3F3F3"/>
      </a:accent5>
      <a:accent6>
        <a:srgbClr val="D9D9D9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